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71" r:id="rId9"/>
    <p:sldId id="269" r:id="rId10"/>
    <p:sldId id="270" r:id="rId11"/>
    <p:sldId id="263" r:id="rId12"/>
    <p:sldId id="264" r:id="rId13"/>
    <p:sldId id="265" r:id="rId14"/>
    <p:sldId id="272" r:id="rId15"/>
    <p:sldId id="267" r:id="rId16"/>
    <p:sldId id="273" r:id="rId17"/>
  </p:sldIdLst>
  <p:sldSz cx="12801600" cy="9601200" type="A3"/>
  <p:notesSz cx="6858000" cy="9144000"/>
  <p:defaultTextStyle>
    <a:defPPr>
      <a:defRPr lang="ru-RU"/>
    </a:defPPr>
    <a:lvl1pPr marL="0" algn="l" defTabSz="1605577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1pPr>
    <a:lvl2pPr marL="802789" algn="l" defTabSz="1605577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2pPr>
    <a:lvl3pPr marL="1605577" algn="l" defTabSz="1605577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3pPr>
    <a:lvl4pPr marL="2408363" algn="l" defTabSz="1605577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4pPr>
    <a:lvl5pPr marL="3211153" algn="l" defTabSz="1605577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5pPr>
    <a:lvl6pPr marL="4013940" algn="l" defTabSz="1605577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6pPr>
    <a:lvl7pPr marL="4816728" algn="l" defTabSz="1605577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7pPr>
    <a:lvl8pPr marL="5619518" algn="l" defTabSz="1605577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8pPr>
    <a:lvl9pPr marL="6422304" algn="l" defTabSz="1605577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1" autoAdjust="0"/>
  </p:normalViewPr>
  <p:slideViewPr>
    <p:cSldViewPr>
      <p:cViewPr varScale="1">
        <p:scale>
          <a:sx n="62" d="100"/>
          <a:sy n="62" d="100"/>
        </p:scale>
        <p:origin x="-96" y="-240"/>
      </p:cViewPr>
      <p:guideLst>
        <p:guide orient="horz" pos="3026"/>
        <p:guide pos="4032"/>
      </p:guideLst>
    </p:cSldViewPr>
  </p:slideViewPr>
  <p:outlineViewPr>
    <p:cViewPr>
      <p:scale>
        <a:sx n="33" d="100"/>
        <a:sy n="33" d="100"/>
      </p:scale>
      <p:origin x="0" y="482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E5D81-7585-457F-AD28-2F6AE3D76AEA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A075C-AA02-467B-B8E3-385192C451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8654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60524-25A3-49CA-AE5A-8750F7D7451E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37EBD-CC31-43CB-A3E6-58509F4CD9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4554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0557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802789" algn="l" defTabSz="160557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605577" algn="l" defTabSz="160557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2408363" algn="l" defTabSz="160557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3211153" algn="l" defTabSz="160557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4013940" algn="l" defTabSz="160557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4816728" algn="l" defTabSz="160557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5619518" algn="l" defTabSz="160557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6422304" algn="l" defTabSz="1605577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437EBD-CC31-43CB-A3E6-58509F4CD9D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437EBD-CC31-43CB-A3E6-58509F4CD9D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1747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20092" y="7489867"/>
            <a:ext cx="12081511" cy="3334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0558" tIns="80277" rIns="160558" bIns="80277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33399" y="6794781"/>
            <a:ext cx="11841480" cy="171132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33399" y="5440682"/>
            <a:ext cx="11841480" cy="1280160"/>
          </a:xfrm>
        </p:spPr>
        <p:txBody>
          <a:bodyPr anchor="b"/>
          <a:lstStyle>
            <a:lvl1pPr marL="0" indent="0" algn="l">
              <a:buNone/>
              <a:defRPr sz="4200">
                <a:solidFill>
                  <a:schemeClr val="tx2">
                    <a:shade val="75000"/>
                  </a:schemeClr>
                </a:solidFill>
              </a:defRPr>
            </a:lvl1pPr>
            <a:lvl2pPr marL="802789" indent="0" algn="ctr">
              <a:buNone/>
            </a:lvl2pPr>
            <a:lvl3pPr marL="1605577" indent="0" algn="ctr">
              <a:buNone/>
            </a:lvl3pPr>
            <a:lvl4pPr marL="2408363" indent="0" algn="ctr">
              <a:buNone/>
            </a:lvl4pPr>
            <a:lvl5pPr marL="3211153" indent="0" algn="ctr">
              <a:buNone/>
            </a:lvl5pPr>
            <a:lvl6pPr marL="4013940" indent="0" algn="ctr">
              <a:buNone/>
            </a:lvl6pPr>
            <a:lvl7pPr marL="4816728" indent="0" algn="ctr">
              <a:buNone/>
            </a:lvl7pPr>
            <a:lvl8pPr marL="5619518" indent="0" algn="ctr">
              <a:buNone/>
            </a:lvl8pPr>
            <a:lvl9pPr marL="6422304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87F9E-0AE7-4869-BD38-3C1C8B7F65AB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1521440" y="9063533"/>
            <a:ext cx="1062533" cy="345643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A9FB2-7F5F-451D-AAE2-0022E40B88EE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01201" y="768988"/>
            <a:ext cx="2560320" cy="8192137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40081" y="768988"/>
            <a:ext cx="8747760" cy="8192137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B6D20-F353-40FD-9B94-1D5D9276BB1E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7901-5B4E-47F6-9A83-7E344FD3E9F0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5013961" y="106684"/>
            <a:ext cx="4053840" cy="404495"/>
          </a:xfrm>
        </p:spPr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1521440" y="9063533"/>
            <a:ext cx="1062533" cy="345643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20092" y="4822866"/>
            <a:ext cx="12081511" cy="3334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0558" tIns="80277" rIns="160558" bIns="80277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33399" y="2346960"/>
            <a:ext cx="11841480" cy="1706880"/>
          </a:xfrm>
        </p:spPr>
        <p:txBody>
          <a:bodyPr anchor="b"/>
          <a:lstStyle>
            <a:lvl1pPr marL="0" indent="0" algn="r">
              <a:buNone/>
              <a:defRPr sz="34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4D331-0E26-40DB-B8B2-37CC1575B538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2669" y="4125924"/>
            <a:ext cx="12161521" cy="165875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22455" y="640082"/>
            <a:ext cx="12161521" cy="1177747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26720" y="2240280"/>
            <a:ext cx="5867400" cy="6614160"/>
          </a:xfrm>
        </p:spPr>
        <p:txBody>
          <a:bodyPr/>
          <a:lstStyle>
            <a:lvl1pPr>
              <a:defRPr sz="4900"/>
            </a:lvl1pPr>
            <a:lvl2pPr>
              <a:defRPr sz="4200"/>
            </a:lvl2pPr>
            <a:lvl3pPr>
              <a:defRPr sz="3400"/>
            </a:lvl3pPr>
            <a:lvl4pPr>
              <a:defRPr sz="3100"/>
            </a:lvl4pPr>
            <a:lvl5pPr>
              <a:defRPr sz="3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507480" y="2240280"/>
            <a:ext cx="6080760" cy="6614160"/>
          </a:xfrm>
        </p:spPr>
        <p:txBody>
          <a:bodyPr/>
          <a:lstStyle>
            <a:lvl1pPr>
              <a:defRPr sz="4900"/>
            </a:lvl1pPr>
            <a:lvl2pPr>
              <a:defRPr sz="4200"/>
            </a:lvl2pPr>
            <a:lvl3pPr>
              <a:defRPr sz="3400"/>
            </a:lvl3pPr>
            <a:lvl4pPr>
              <a:defRPr sz="3100"/>
            </a:lvl4pPr>
            <a:lvl5pPr>
              <a:defRPr sz="3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9FA17-D752-4EAA-90F5-81F573612188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26719" y="7574282"/>
            <a:ext cx="12054840" cy="1235711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94023" y="933451"/>
            <a:ext cx="6006778" cy="895668"/>
          </a:xfrm>
        </p:spPr>
        <p:txBody>
          <a:bodyPr anchor="ctr"/>
          <a:lstStyle>
            <a:lvl1pPr marL="0" indent="0">
              <a:buNone/>
              <a:defRPr sz="3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3400" b="1"/>
            </a:lvl2pPr>
            <a:lvl3pPr>
              <a:buNone/>
              <a:defRPr sz="3100" b="1"/>
            </a:lvl3pPr>
            <a:lvl4pPr>
              <a:buNone/>
              <a:defRPr sz="2800" b="1"/>
            </a:lvl4pPr>
            <a:lvl5pPr>
              <a:buNone/>
              <a:defRPr sz="2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503040" y="933451"/>
            <a:ext cx="6009137" cy="895668"/>
          </a:xfrm>
        </p:spPr>
        <p:txBody>
          <a:bodyPr anchor="ctr"/>
          <a:lstStyle>
            <a:lvl1pPr marL="0" indent="0">
              <a:buNone/>
              <a:defRPr sz="3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3400" b="1"/>
            </a:lvl2pPr>
            <a:lvl3pPr>
              <a:buNone/>
              <a:defRPr sz="3100" b="1"/>
            </a:lvl3pPr>
            <a:lvl4pPr>
              <a:buNone/>
              <a:defRPr sz="2800" b="1"/>
            </a:lvl4pPr>
            <a:lvl5pPr>
              <a:buNone/>
              <a:defRPr sz="2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94023" y="1842454"/>
            <a:ext cx="6006778" cy="5518468"/>
          </a:xfrm>
        </p:spPr>
        <p:txBody>
          <a:bodyPr/>
          <a:lstStyle>
            <a:lvl1pPr>
              <a:defRPr sz="4200"/>
            </a:lvl1pPr>
            <a:lvl2pPr>
              <a:defRPr sz="34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508222" y="1842454"/>
            <a:ext cx="6003950" cy="5518468"/>
          </a:xfrm>
        </p:spPr>
        <p:txBody>
          <a:bodyPr/>
          <a:lstStyle>
            <a:lvl1pPr>
              <a:defRPr sz="4200"/>
            </a:lvl1pPr>
            <a:lvl2pPr>
              <a:defRPr sz="34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2D2F-1434-4FD0-B742-F99B38914EE4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521440" y="9067802"/>
            <a:ext cx="1066800" cy="345643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720092" y="8427724"/>
            <a:ext cx="12081511" cy="3334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0558" tIns="80277" rIns="160558" bIns="80277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22455" y="640082"/>
            <a:ext cx="12161521" cy="1177747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97CE1-08C7-42E2-9852-05CA94D4740C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46245-CC43-4D46-9829-39CDE0F0FC09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720092" y="8188768"/>
            <a:ext cx="12081511" cy="3334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0558" tIns="80277" rIns="160558" bIns="80277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40080" y="7680963"/>
            <a:ext cx="11841480" cy="728980"/>
          </a:xfrm>
        </p:spPr>
        <p:txBody>
          <a:bodyPr anchor="ctr"/>
          <a:lstStyle>
            <a:lvl1pPr algn="l">
              <a:buNone/>
              <a:defRPr sz="34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40085" y="853438"/>
            <a:ext cx="4211638" cy="6720840"/>
          </a:xfrm>
        </p:spPr>
        <p:txBody>
          <a:bodyPr/>
          <a:lstStyle>
            <a:lvl1pPr marL="0" indent="0">
              <a:buNone/>
              <a:defRPr sz="2400"/>
            </a:lvl1pPr>
            <a:lvl2pPr>
              <a:buNone/>
              <a:defRPr sz="2200"/>
            </a:lvl2pPr>
            <a:lvl3pPr>
              <a:buNone/>
              <a:defRPr sz="19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5005071" y="853438"/>
            <a:ext cx="7476490" cy="6720840"/>
          </a:xfrm>
        </p:spPr>
        <p:txBody>
          <a:bodyPr/>
          <a:lstStyle>
            <a:lvl1pPr>
              <a:defRPr sz="5600"/>
            </a:lvl1pPr>
            <a:lvl2pPr>
              <a:defRPr sz="4900"/>
            </a:lvl2pPr>
            <a:lvl3pPr>
              <a:defRPr sz="4200"/>
            </a:lvl3pPr>
            <a:lvl4pPr>
              <a:defRPr sz="3400"/>
            </a:lvl4pPr>
            <a:lvl5pPr>
              <a:defRPr sz="34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A9236-C07D-4E9D-9B8E-03445F0FCBE7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907282" y="863289"/>
            <a:ext cx="7040881" cy="512064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56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BE008-1419-45FB-A485-DBB8C4312DA6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33400" y="6991265"/>
            <a:ext cx="8214360" cy="731205"/>
          </a:xfrm>
        </p:spPr>
        <p:txBody>
          <a:bodyPr anchor="ctr"/>
          <a:lstStyle>
            <a:lvl1pPr algn="l">
              <a:buNone/>
              <a:defRPr sz="34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33400" y="7746511"/>
            <a:ext cx="8214360" cy="1075691"/>
          </a:xfrm>
        </p:spPr>
        <p:txBody>
          <a:bodyPr lIns="192668" tIns="0"/>
          <a:lstStyle>
            <a:lvl1pPr marL="0" indent="0">
              <a:buNone/>
              <a:defRPr sz="24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20092" y="1471260"/>
            <a:ext cx="12081511" cy="3334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0558" tIns="80277" rIns="160558" bIns="80277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26722" y="2175831"/>
            <a:ext cx="12161521" cy="6336348"/>
          </a:xfrm>
          <a:prstGeom prst="rect">
            <a:avLst/>
          </a:prstGeom>
        </p:spPr>
        <p:txBody>
          <a:bodyPr vert="horz" lIns="160558" tIns="80277" rIns="160558" bIns="80277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9067800" y="106684"/>
            <a:ext cx="3520440" cy="404495"/>
          </a:xfrm>
          <a:prstGeom prst="rect">
            <a:avLst/>
          </a:prstGeom>
        </p:spPr>
        <p:txBody>
          <a:bodyPr vert="horz" lIns="160558" tIns="80277" rIns="160558" bIns="80277"/>
          <a:lstStyle>
            <a:lvl1pPr algn="l" eaLnBrk="1" latinLnBrk="0" hangingPunct="1">
              <a:defRPr kumimoji="0" sz="2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5EE401F-5EF6-403A-B146-DD18B173F03B}" type="datetime1">
              <a:rPr lang="ru-RU" smtClean="0"/>
              <a:pPr/>
              <a:t>22.02.2019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373880" y="106684"/>
            <a:ext cx="4693920" cy="404495"/>
          </a:xfrm>
          <a:prstGeom prst="rect">
            <a:avLst/>
          </a:prstGeom>
        </p:spPr>
        <p:txBody>
          <a:bodyPr vert="horz" lIns="160558" tIns="80277" rIns="160558" bIns="80277"/>
          <a:lstStyle>
            <a:lvl1pPr algn="r" eaLnBrk="1" latinLnBrk="0" hangingPunct="1">
              <a:defRPr kumimoji="0" sz="2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Слайд 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521440" y="9067804"/>
            <a:ext cx="1066800" cy="342265"/>
          </a:xfrm>
          <a:prstGeom prst="rect">
            <a:avLst/>
          </a:prstGeom>
        </p:spPr>
        <p:txBody>
          <a:bodyPr vert="horz" lIns="160558" tIns="80277" rIns="160558" bIns="80277"/>
          <a:lstStyle>
            <a:lvl1pPr algn="r" eaLnBrk="1" latinLnBrk="0" hangingPunct="1">
              <a:defRPr kumimoji="0" sz="2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26722" y="640080"/>
            <a:ext cx="12161521" cy="1173480"/>
          </a:xfrm>
          <a:prstGeom prst="rect">
            <a:avLst/>
          </a:prstGeom>
        </p:spPr>
        <p:txBody>
          <a:bodyPr vert="horz" lIns="160558" tIns="80277" rIns="160558" bIns="80277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720092" y="1471260"/>
            <a:ext cx="12081511" cy="3334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0558" tIns="80277" rIns="160558" bIns="80277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720092" y="1481185"/>
            <a:ext cx="12081511" cy="3334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0558" tIns="80277" rIns="160558" bIns="80277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63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602092" indent="-602092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5600" kern="1200">
          <a:solidFill>
            <a:schemeClr val="tx2"/>
          </a:solidFill>
          <a:latin typeface="+mn-lt"/>
          <a:ea typeface="+mn-ea"/>
          <a:cs typeface="+mn-cs"/>
        </a:defRPr>
      </a:lvl1pPr>
      <a:lvl2pPr marL="1304531" indent="-501741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4900" kern="1200">
          <a:solidFill>
            <a:schemeClr val="tx2"/>
          </a:solidFill>
          <a:latin typeface="+mn-lt"/>
          <a:ea typeface="+mn-ea"/>
          <a:cs typeface="+mn-cs"/>
        </a:defRPr>
      </a:lvl2pPr>
      <a:lvl3pPr marL="2006971" indent="-401394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4200" kern="1200">
          <a:solidFill>
            <a:schemeClr val="tx2"/>
          </a:solidFill>
          <a:latin typeface="+mn-lt"/>
          <a:ea typeface="+mn-ea"/>
          <a:cs typeface="+mn-cs"/>
        </a:defRPr>
      </a:lvl3pPr>
      <a:lvl4pPr marL="2809759" indent="-401394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3400" kern="1200">
          <a:solidFill>
            <a:schemeClr val="tx2"/>
          </a:solidFill>
          <a:latin typeface="+mn-lt"/>
          <a:ea typeface="+mn-ea"/>
          <a:cs typeface="+mn-cs"/>
        </a:defRPr>
      </a:lvl4pPr>
      <a:lvl5pPr marL="3612547" indent="-4013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3100" kern="1200">
          <a:solidFill>
            <a:schemeClr val="tx2"/>
          </a:solidFill>
          <a:latin typeface="+mn-lt"/>
          <a:ea typeface="+mn-ea"/>
          <a:cs typeface="+mn-cs"/>
        </a:defRPr>
      </a:lvl5pPr>
      <a:lvl6pPr marL="4415333" indent="-4013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3100" kern="1200">
          <a:solidFill>
            <a:schemeClr val="tx2"/>
          </a:solidFill>
          <a:latin typeface="+mn-lt"/>
          <a:ea typeface="+mn-ea"/>
          <a:cs typeface="+mn-cs"/>
        </a:defRPr>
      </a:lvl6pPr>
      <a:lvl7pPr marL="5218122" indent="-4013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7pPr>
      <a:lvl8pPr marL="6020911" indent="-4013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28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823698" indent="-401394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2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8027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60557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4083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32111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40139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81672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6195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642230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1;&#1088;&#1086;&#1082;%20&#1048;&#1050;&#1058;\&#1087;&#1088;&#1080;&#1083;&#1086;&#1078;&#1077;&#1085;&#1080;&#1077;9.mp3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1;&#1088;&#1086;&#1082;%20&#1048;&#1050;&#1058;\&#1087;&#1088;&#1080;&#1083;&#1086;&#1078;&#1077;&#1085;&#1080;&#1077;10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1;&#1088;&#1086;&#1082;%20&#1048;&#1050;&#1058;\&#1087;&#1088;&#1080;&#1083;&#1086;&#1078;&#1077;&#1085;&#1080;&#1077;10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2129" y="-1"/>
            <a:ext cx="11841480" cy="8473009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sz="63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63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63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Какую </a:t>
            </a:r>
            <a:r>
              <a:rPr lang="ru-RU" sz="63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тему мы </a:t>
            </a:r>
          </a:p>
          <a:p>
            <a:pPr algn="ctr"/>
            <a:r>
              <a:rPr lang="ru-RU" sz="63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и</a:t>
            </a:r>
            <a:r>
              <a:rPr lang="ru-RU" sz="63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зучаем в течение этой четверти </a:t>
            </a:r>
            <a:r>
              <a:rPr lang="en-US" sz="63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?</a:t>
            </a:r>
            <a:endParaRPr lang="ru-RU" sz="63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63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А что изучали на последнем уроке</a:t>
            </a:r>
            <a:r>
              <a:rPr lang="en-US" sz="63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?</a:t>
            </a:r>
            <a:endParaRPr lang="ru-RU" sz="6300" b="1" dirty="0" smtClean="0">
              <a:solidFill>
                <a:srgbClr val="00B050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63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Чего мы не затронули по этой теме</a:t>
            </a:r>
            <a:r>
              <a:rPr lang="en-US" sz="63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?</a:t>
            </a:r>
            <a:endParaRPr lang="ru-RU" sz="63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63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Как Вы думаете, какая тема нашего сегодняшнего урока</a:t>
            </a:r>
            <a:r>
              <a:rPr lang="en-US" sz="63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?</a:t>
            </a:r>
            <a:endParaRPr lang="ru-RU" sz="6300" b="1" dirty="0" smtClean="0">
              <a:solidFill>
                <a:srgbClr val="00B05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1</a:t>
            </a:fld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физкультминутка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6147" name="Picture 3" descr="C:\Users\пк\Desktop\картинки\2256245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384" y="1704256"/>
            <a:ext cx="6984776" cy="74737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10</a:t>
            </a:fld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9" name="приложение9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6184" y="876104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90858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14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722" y="371444"/>
            <a:ext cx="12161521" cy="128588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Рассмотрим пример решения задачи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374" y="3490054"/>
            <a:ext cx="1209734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  R</a:t>
            </a:r>
            <a:r>
              <a:rPr lang="ru-RU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755373" y="2582755"/>
            <a:ext cx="1108923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None/>
            </a:pPr>
            <a:r>
              <a:rPr lang="en-US" sz="3400" b="1" dirty="0" smtClean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ru-RU" sz="3400" b="1" baseline="-25000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endParaRPr lang="ru-RU" sz="3400" baseline="-25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71598" y="2985998"/>
            <a:ext cx="1209734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ru-RU" b="1" baseline="-250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endParaRPr lang="ru-RU" baseline="-250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864298" y="2784376"/>
            <a:ext cx="6048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965109" y="3691677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51318" y="278437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51318" y="3691677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469165" y="2784379"/>
            <a:ext cx="0" cy="907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51317" y="2784379"/>
            <a:ext cx="0" cy="907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" y="3288432"/>
            <a:ext cx="2520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11" idx="1"/>
          </p:cNvCxnSpPr>
          <p:nvPr/>
        </p:nvCxnSpPr>
        <p:spPr>
          <a:xfrm>
            <a:off x="2469164" y="3187621"/>
            <a:ext cx="3024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981333" y="3187621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91661" y="1634454"/>
            <a:ext cx="7661651" cy="4040107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pPr marL="602092" indent="-602092"/>
            <a:r>
              <a:rPr lang="ru-RU" sz="3600" b="1" dirty="0" smtClean="0">
                <a:solidFill>
                  <a:srgbClr val="FF0000"/>
                </a:solidFill>
              </a:rPr>
              <a:t>Разбиваем нашу схему на несколько простейших схем, получаем эквивалентную схему</a:t>
            </a:r>
            <a:r>
              <a:rPr lang="en-US" sz="3600" b="1" dirty="0" smtClean="0">
                <a:solidFill>
                  <a:srgbClr val="FF0000"/>
                </a:solidFill>
              </a:rPr>
              <a:t>:</a:t>
            </a:r>
            <a:r>
              <a:rPr lang="ru-RU" sz="3600" b="1" dirty="0" smtClean="0">
                <a:solidFill>
                  <a:srgbClr val="FF0000"/>
                </a:solidFill>
              </a:rPr>
              <a:t>	</a:t>
            </a:r>
          </a:p>
          <a:p>
            <a:pPr marL="602092" indent="-602092"/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u="sng" dirty="0" smtClean="0">
                <a:solidFill>
                  <a:srgbClr val="FF0000"/>
                </a:solidFill>
              </a:rPr>
              <a:t>У нас   </a:t>
            </a:r>
            <a:r>
              <a:rPr lang="ru-RU" sz="3600" b="1" dirty="0" smtClean="0">
                <a:solidFill>
                  <a:srgbClr val="FF0000"/>
                </a:solidFill>
              </a:rPr>
              <a:t>1.параллельное соединение </a:t>
            </a:r>
            <a:r>
              <a:rPr lang="en-US" sz="3600" b="1" dirty="0" smtClean="0">
                <a:solidFill>
                  <a:srgbClr val="FF0000"/>
                </a:solidFill>
              </a:rPr>
              <a:t>R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1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en-US" sz="3600" b="1" dirty="0" smtClean="0">
                <a:solidFill>
                  <a:srgbClr val="FF0000"/>
                </a:solidFill>
              </a:rPr>
              <a:t> R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2</a:t>
            </a:r>
            <a:r>
              <a:rPr lang="ru-RU" sz="3600" b="1" dirty="0" smtClean="0">
                <a:solidFill>
                  <a:srgbClr val="FF0000"/>
                </a:solidFill>
              </a:rPr>
              <a:t>, считая его получим </a:t>
            </a:r>
            <a:r>
              <a:rPr lang="en-US" sz="3600" b="1" dirty="0" smtClean="0">
                <a:solidFill>
                  <a:srgbClr val="FF0000"/>
                </a:solidFill>
              </a:rPr>
              <a:t>R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4</a:t>
            </a:r>
            <a:r>
              <a:rPr lang="ru-RU" sz="3600" b="1" dirty="0" smtClean="0">
                <a:solidFill>
                  <a:srgbClr val="FF0000"/>
                </a:solidFill>
              </a:rPr>
              <a:t>, </a:t>
            </a:r>
          </a:p>
          <a:p>
            <a:pPr marL="602092" indent="-602092"/>
            <a:r>
              <a:rPr lang="ru-RU" sz="3600" b="1" dirty="0" smtClean="0">
                <a:solidFill>
                  <a:srgbClr val="FF0000"/>
                </a:solidFill>
              </a:rPr>
              <a:t>2. Считаем последовательное соединение  </a:t>
            </a:r>
            <a:r>
              <a:rPr lang="en-US" sz="3600" b="1" dirty="0" smtClean="0">
                <a:solidFill>
                  <a:srgbClr val="FF0000"/>
                </a:solidFill>
              </a:rPr>
              <a:t>R</a:t>
            </a:r>
            <a:r>
              <a:rPr lang="ru-RU" sz="3600" b="1" baseline="-25000" dirty="0">
                <a:solidFill>
                  <a:srgbClr val="FF0000"/>
                </a:solidFill>
              </a:rPr>
              <a:t>4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en-US" sz="3600" b="1" dirty="0" smtClean="0">
                <a:solidFill>
                  <a:srgbClr val="FF0000"/>
                </a:solidFill>
              </a:rPr>
              <a:t> R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3</a:t>
            </a:r>
            <a:endParaRPr lang="ru-RU" sz="3600" b="1" baseline="-25000" dirty="0">
              <a:solidFill>
                <a:srgbClr val="FF0000"/>
              </a:solidFill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2469165" y="4195735"/>
            <a:ext cx="705678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856184" y="5909523"/>
            <a:ext cx="1209734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ru-RU" b="1" baseline="-25000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endParaRPr lang="ru-RU" baseline="-25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771598" y="5909523"/>
            <a:ext cx="1209734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ru-RU" b="1" baseline="-250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endParaRPr lang="ru-RU" baseline="-25000" dirty="0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352129" y="611114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880521" y="6111146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36" idx="3"/>
          </p:cNvCxnSpPr>
          <p:nvPr/>
        </p:nvCxnSpPr>
        <p:spPr>
          <a:xfrm>
            <a:off x="2065920" y="6111146"/>
            <a:ext cx="7056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686288" y="5443542"/>
            <a:ext cx="5645427" cy="1270118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Пусть </a:t>
            </a:r>
            <a:r>
              <a:rPr lang="en-US" sz="3600" b="1" dirty="0" smtClean="0">
                <a:solidFill>
                  <a:srgbClr val="00B050"/>
                </a:solidFill>
              </a:rPr>
              <a:t>R</a:t>
            </a:r>
            <a:r>
              <a:rPr lang="ru-RU" sz="3600" b="1" baseline="-25000" dirty="0" smtClean="0">
                <a:solidFill>
                  <a:srgbClr val="00B050"/>
                </a:solidFill>
              </a:rPr>
              <a:t>1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</a:rPr>
              <a:t>=</a:t>
            </a:r>
            <a:r>
              <a:rPr lang="en-US" sz="3600" b="1" dirty="0" smtClean="0">
                <a:solidFill>
                  <a:srgbClr val="00B050"/>
                </a:solidFill>
              </a:rPr>
              <a:t> R</a:t>
            </a:r>
            <a:r>
              <a:rPr lang="ru-RU" sz="3600" b="1" baseline="-25000" dirty="0" smtClean="0">
                <a:solidFill>
                  <a:srgbClr val="00B050"/>
                </a:solidFill>
              </a:rPr>
              <a:t>2</a:t>
            </a:r>
            <a:r>
              <a:rPr lang="ru-RU" sz="3600" b="1" dirty="0" smtClean="0">
                <a:solidFill>
                  <a:srgbClr val="00B050"/>
                </a:solidFill>
              </a:rPr>
              <a:t> = </a:t>
            </a:r>
            <a:r>
              <a:rPr lang="en-US" sz="3600" b="1" dirty="0" smtClean="0">
                <a:solidFill>
                  <a:srgbClr val="00B050"/>
                </a:solidFill>
              </a:rPr>
              <a:t>R</a:t>
            </a:r>
            <a:r>
              <a:rPr lang="ru-RU" sz="3600" b="1" baseline="-25000" dirty="0" smtClean="0">
                <a:solidFill>
                  <a:srgbClr val="00B050"/>
                </a:solidFill>
              </a:rPr>
              <a:t>3</a:t>
            </a:r>
            <a:r>
              <a:rPr lang="ru-RU" sz="3600" b="1" dirty="0" smtClean="0">
                <a:solidFill>
                  <a:srgbClr val="00B050"/>
                </a:solidFill>
              </a:rPr>
              <a:t>=1 Ом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              </a:t>
            </a:r>
            <a:r>
              <a:rPr lang="en-US" sz="3600" b="1" dirty="0" smtClean="0">
                <a:solidFill>
                  <a:srgbClr val="00B050"/>
                </a:solidFill>
              </a:rPr>
              <a:t>U</a:t>
            </a:r>
            <a:r>
              <a:rPr lang="ru-RU" sz="3600" b="1" dirty="0" smtClean="0">
                <a:solidFill>
                  <a:srgbClr val="00B050"/>
                </a:solidFill>
              </a:rPr>
              <a:t>= 220 В 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186354" y="6657988"/>
            <a:ext cx="2016223" cy="1270118"/>
          </a:xfrm>
          <a:prstGeom prst="rect">
            <a:avLst/>
          </a:prstGeom>
        </p:spPr>
        <p:txBody>
          <a:bodyPr wrap="square" lIns="160558" tIns="80277" rIns="160558" bIns="80277">
            <a:spAutoFit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smtClean="0">
                <a:solidFill>
                  <a:srgbClr val="FF0000"/>
                </a:solidFill>
              </a:rPr>
              <a:t>R</a:t>
            </a:r>
            <a:r>
              <a:rPr lang="ru-RU" sz="3600" b="1" u="sng" baseline="-25000" dirty="0" smtClean="0">
                <a:solidFill>
                  <a:srgbClr val="FF0000"/>
                </a:solidFill>
              </a:rPr>
              <a:t>1</a:t>
            </a:r>
            <a:r>
              <a:rPr lang="ru-RU" sz="3600" b="1" u="sng" dirty="0" smtClean="0">
                <a:solidFill>
                  <a:srgbClr val="FF0000"/>
                </a:solidFill>
              </a:rPr>
              <a:t>*</a:t>
            </a:r>
            <a:r>
              <a:rPr lang="en-US" sz="3600" b="1" u="sng" dirty="0" smtClean="0">
                <a:solidFill>
                  <a:srgbClr val="FF0000"/>
                </a:solidFill>
              </a:rPr>
              <a:t>R</a:t>
            </a:r>
            <a:r>
              <a:rPr lang="ru-RU" sz="3600" b="1" u="sng" baseline="-25000" dirty="0" smtClean="0">
                <a:solidFill>
                  <a:srgbClr val="FF0000"/>
                </a:solidFill>
              </a:rPr>
              <a:t>2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R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3600" b="1" dirty="0" smtClean="0">
                <a:solidFill>
                  <a:srgbClr val="FF0000"/>
                </a:solidFill>
              </a:rPr>
              <a:t>+</a:t>
            </a:r>
            <a:r>
              <a:rPr lang="en-US" sz="3600" b="1" dirty="0" smtClean="0">
                <a:solidFill>
                  <a:srgbClr val="FF0000"/>
                </a:solidFill>
              </a:rPr>
              <a:t>R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2</a:t>
            </a:r>
            <a:endParaRPr lang="ru-RU" sz="3600" b="1" baseline="-25000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14784" y="6872302"/>
            <a:ext cx="1320089" cy="716120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R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4</a:t>
            </a:r>
            <a:r>
              <a:rPr lang="ru-RU" sz="3600" b="1" dirty="0" smtClean="0">
                <a:solidFill>
                  <a:srgbClr val="FF0000"/>
                </a:solidFill>
              </a:rPr>
              <a:t>=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01130" y="6657988"/>
            <a:ext cx="3900470" cy="1270118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R</a:t>
            </a:r>
            <a:r>
              <a:rPr lang="ru-RU" sz="3600" b="1" baseline="-25000" dirty="0" err="1" smtClean="0">
                <a:solidFill>
                  <a:srgbClr val="FF0000"/>
                </a:solidFill>
              </a:rPr>
              <a:t>общ</a:t>
            </a:r>
            <a:r>
              <a:rPr lang="ru-RU" sz="3600" b="1" dirty="0" err="1" smtClean="0">
                <a:solidFill>
                  <a:srgbClr val="FF0000"/>
                </a:solidFill>
              </a:rPr>
              <a:t>.=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R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4</a:t>
            </a:r>
            <a:r>
              <a:rPr lang="ru-RU" sz="3600" b="1" dirty="0" smtClean="0">
                <a:solidFill>
                  <a:srgbClr val="FF0000"/>
                </a:solidFill>
              </a:rPr>
              <a:t>+</a:t>
            </a:r>
            <a:r>
              <a:rPr lang="en-US" sz="3600" b="1" dirty="0" smtClean="0">
                <a:solidFill>
                  <a:srgbClr val="FF0000"/>
                </a:solidFill>
              </a:rPr>
              <a:t> R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3</a:t>
            </a:r>
            <a:r>
              <a:rPr lang="ru-RU" sz="3600" b="1" dirty="0" smtClean="0">
                <a:solidFill>
                  <a:srgbClr val="FF0000"/>
                </a:solidFill>
              </a:rPr>
              <a:t> =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=1,5 Ом 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829428" y="6800864"/>
            <a:ext cx="2286016" cy="716120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=0,5 Ом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400272" y="7729558"/>
            <a:ext cx="4327477" cy="1193173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en-US" dirty="0" smtClean="0"/>
              <a:t>                               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По закону Ома</a:t>
            </a:r>
            <a:r>
              <a:rPr lang="en-US" sz="3600" b="1" dirty="0" smtClean="0">
                <a:solidFill>
                  <a:srgbClr val="00B050"/>
                </a:solidFill>
              </a:rPr>
              <a:t>:</a:t>
            </a:r>
            <a:r>
              <a:rPr lang="ru-RU" sz="3600" b="1" dirty="0" smtClean="0">
                <a:solidFill>
                  <a:srgbClr val="00B050"/>
                </a:solidFill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</a:rPr>
              <a:t>I=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86487" y="8015312"/>
            <a:ext cx="604867" cy="1270118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pPr>
              <a:buNone/>
            </a:pPr>
            <a:r>
              <a:rPr lang="en-US" sz="3600" b="1" u="sng" dirty="0" smtClean="0">
                <a:solidFill>
                  <a:srgbClr val="00B050"/>
                </a:solidFill>
              </a:rPr>
              <a:t>U 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R</a:t>
            </a:r>
            <a:endParaRPr lang="ru-RU" sz="3600" dirty="0" smtClean="0">
              <a:solidFill>
                <a:srgbClr val="00B05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86620" y="8015312"/>
            <a:ext cx="1214443" cy="1270118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pPr>
              <a:buNone/>
            </a:pPr>
            <a:r>
              <a:rPr lang="en-US" sz="3600" b="1" u="sng" dirty="0" smtClean="0">
                <a:solidFill>
                  <a:srgbClr val="00B050"/>
                </a:solidFill>
              </a:rPr>
              <a:t>220 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1</a:t>
            </a:r>
            <a:r>
              <a:rPr lang="ru-RU" sz="3600" b="1" dirty="0" smtClean="0">
                <a:solidFill>
                  <a:srgbClr val="00B050"/>
                </a:solidFill>
              </a:rPr>
              <a:t>,5</a:t>
            </a:r>
            <a:endParaRPr lang="ru-RU" sz="3600" dirty="0" smtClean="0">
              <a:solidFill>
                <a:srgbClr val="00B050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6829428" y="8515375"/>
            <a:ext cx="30243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6829428" y="8586814"/>
            <a:ext cx="30243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8258188" y="8515376"/>
            <a:ext cx="30243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8258188" y="8586814"/>
            <a:ext cx="30243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8472502" y="8158187"/>
            <a:ext cx="1814602" cy="716120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147 А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11</a:t>
            </a:fld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build="p" animBg="1"/>
      <p:bldP spid="11" grpId="0" animBg="1"/>
      <p:bldP spid="35" grpId="0" animBg="1"/>
      <p:bldP spid="36" grpId="0" animBg="1"/>
      <p:bldP spid="37" grpId="0" animBg="1"/>
      <p:bldP spid="42" grpId="0"/>
      <p:bldP spid="45" grpId="0"/>
      <p:bldP spid="50" grpId="0"/>
      <p:bldP spid="51" grpId="0"/>
      <p:bldP spid="52" grpId="0"/>
      <p:bldP spid="53" grpId="0"/>
      <p:bldP spid="54" grpId="0"/>
      <p:bldP spid="55" grpId="1"/>
      <p:bldP spid="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657196"/>
            <a:ext cx="12801600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</a:rPr>
              <a:t>Самостоятельное решение задач 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6722" y="2175832"/>
            <a:ext cx="12161521" cy="1011795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Выберите любую задачу из предложенных 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95624" y="2998881"/>
            <a:ext cx="69151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После оценивания Вас компьютером, не забудьте поставить  эту оценку в лист самооценки. </a:t>
            </a: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пк\Desktop\картинки\komp3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11" y="3682766"/>
            <a:ext cx="3856161" cy="35318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картинки\komputer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458" y="5448672"/>
            <a:ext cx="3240360" cy="3917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12</a:t>
            </a:fld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9" name="приложение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216224" y="8401000"/>
            <a:ext cx="432048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019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Итог урока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507" y="2136304"/>
            <a:ext cx="12161521" cy="181828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Достигли Вы цели, которую ставили перед собой в начале урока</a:t>
            </a:r>
            <a:r>
              <a:rPr lang="en-US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813" y="4258743"/>
            <a:ext cx="11794910" cy="2747445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pPr algn="ctr"/>
            <a:r>
              <a:rPr lang="ru-RU" sz="5600" b="1" dirty="0" smtClean="0">
                <a:solidFill>
                  <a:srgbClr val="00B050"/>
                </a:solidFill>
              </a:rPr>
              <a:t>Подведите свой результат </a:t>
            </a:r>
          </a:p>
          <a:p>
            <a:pPr algn="ctr"/>
            <a:r>
              <a:rPr lang="ru-RU" sz="5600" b="1" dirty="0">
                <a:solidFill>
                  <a:srgbClr val="00B050"/>
                </a:solidFill>
              </a:rPr>
              <a:t>с</a:t>
            </a:r>
            <a:r>
              <a:rPr lang="ru-RU" sz="5600" b="1" dirty="0" smtClean="0">
                <a:solidFill>
                  <a:srgbClr val="00B050"/>
                </a:solidFill>
              </a:rPr>
              <a:t>огласно листу самооценки </a:t>
            </a:r>
          </a:p>
          <a:p>
            <a:pPr algn="ctr"/>
            <a:r>
              <a:rPr lang="ru-RU" sz="5600" b="1" dirty="0" smtClean="0">
                <a:solidFill>
                  <a:srgbClr val="00B050"/>
                </a:solidFill>
              </a:rPr>
              <a:t>(как среднее значение).</a:t>
            </a:r>
            <a:endParaRPr lang="ru-RU" sz="56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пк\Desktop\картинки\Рисунок3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144" y="6816824"/>
            <a:ext cx="2521818" cy="2331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13</a:t>
            </a:fld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82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5 0.07358 L -0.20424 -0.42146 C -0.24703 -0.53109 -0.31126 -0.59392 -0.3781 -0.59392 C -0.45474 -0.59392 -0.51538 -0.53109 -0.55804 -0.42146 L -0.76215 0.07358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95" y="-33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144" y="408112"/>
            <a:ext cx="12161521" cy="11734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Домашнее задание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8233"/>
            <a:ext cx="12588243" cy="748883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любой справочной литературе,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 err="1" smtClean="0">
                <a:solidFill>
                  <a:srgbClr val="FF0000"/>
                </a:solidFill>
              </a:rPr>
              <a:t>интернет-ресурсах</a:t>
            </a:r>
            <a:r>
              <a:rPr lang="ru-RU" b="1" dirty="0" smtClean="0">
                <a:solidFill>
                  <a:srgbClr val="FF0000"/>
                </a:solidFill>
              </a:rPr>
              <a:t> найдите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pPr marL="0" indent="0" algn="ctr"/>
            <a:r>
              <a:rPr lang="ru-RU" b="1" dirty="0" smtClean="0">
                <a:solidFill>
                  <a:srgbClr val="FF0000"/>
                </a:solidFill>
              </a:rPr>
              <a:t>применение последовательного, параллельного соединений в повседневной жизни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или </a:t>
            </a:r>
          </a:p>
          <a:p>
            <a:pPr marL="0" indent="0" algn="ctr"/>
            <a:r>
              <a:rPr lang="ru-RU" b="1" dirty="0" smtClean="0">
                <a:solidFill>
                  <a:srgbClr val="FF0000"/>
                </a:solidFill>
              </a:rPr>
              <a:t>достоинства и недостатки этих соединений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(оформить в виде презентации).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14</a:t>
            </a:fld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938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к\Desktop\картинки\solnz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8888" y="-311968"/>
            <a:ext cx="18866096" cy="6469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128" y="5448672"/>
            <a:ext cx="12161521" cy="38308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1600" b="1" dirty="0" smtClean="0">
                <a:solidFill>
                  <a:srgbClr val="00B050"/>
                </a:solidFill>
              </a:rPr>
              <a:t>Спасибо за урок!</a:t>
            </a:r>
            <a:endParaRPr lang="ru-RU" sz="11600" b="1" dirty="0">
              <a:solidFill>
                <a:srgbClr val="00B05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15</a:t>
            </a:fld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016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128" y="336104"/>
            <a:ext cx="12161521" cy="11734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Литература</a:t>
            </a:r>
            <a:r>
              <a:rPr lang="en-US" b="1" dirty="0" smtClean="0">
                <a:solidFill>
                  <a:srgbClr val="00B050"/>
                </a:solidFill>
              </a:rPr>
              <a:t>: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32248"/>
            <a:ext cx="12801600" cy="7968952"/>
          </a:xfrm>
        </p:spPr>
        <p:txBody>
          <a:bodyPr>
            <a:normAutofit fontScale="77500" lnSpcReduction="20000"/>
          </a:bodyPr>
          <a:lstStyle/>
          <a:p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•	</a:t>
            </a:r>
            <a:r>
              <a:rPr lang="ru-RU" sz="4200" dirty="0" err="1">
                <a:solidFill>
                  <a:schemeClr val="accent1">
                    <a:lumMod val="50000"/>
                  </a:schemeClr>
                </a:solidFill>
              </a:rPr>
              <a:t>Громцева</a:t>
            </a:r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 О.И. Контрольные и самостоятельные работы по физике для 8 класса. - М</a:t>
            </a:r>
            <a:r>
              <a:rPr lang="ru-RU" sz="4200" dirty="0" smtClean="0">
                <a:solidFill>
                  <a:schemeClr val="accent1">
                    <a:lumMod val="50000"/>
                  </a:schemeClr>
                </a:solidFill>
              </a:rPr>
              <a:t>.: Экзамен,2010 </a:t>
            </a:r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г.</a:t>
            </a:r>
          </a:p>
          <a:p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•	Полянский С.Е. Поурочные разработки по физике для 8 класса. - М</a:t>
            </a:r>
            <a:r>
              <a:rPr lang="ru-RU" sz="4200" dirty="0" smtClean="0">
                <a:solidFill>
                  <a:schemeClr val="accent1">
                    <a:lumMod val="50000"/>
                  </a:schemeClr>
                </a:solidFill>
              </a:rPr>
              <a:t>.: Вако,2004г</a:t>
            </a:r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•	Постников А.В. Проверка знаний учащихся по физике 6-7 классы. – М.: Просвещение, 1986г.</a:t>
            </a:r>
          </a:p>
          <a:p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•	Упражнения для снятия утомления и расслабления глазных мышц [Электронный ресурс].- Режим доступа:  http://www.kuzspa.ru/science-work/konsultacii/zdorov-doshkoln/543-zrit-gimnastika,  свободный</a:t>
            </a:r>
          </a:p>
          <a:p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•	Картинки для слайдов [Электронный ресурс].- Режим доступа:   http://www.uchportal.ru/load/160-1-0-42389, свободный</a:t>
            </a:r>
          </a:p>
          <a:p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•	Шаблоны презентаций [Электронный ресурс].- Режим доступа:   https://yandex.ru/images/search?text=шаблоны, свободный</a:t>
            </a:r>
          </a:p>
          <a:p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•	 Конструктор тестов в MS </a:t>
            </a:r>
            <a:r>
              <a:rPr lang="ru-RU" sz="4200" dirty="0" err="1">
                <a:solidFill>
                  <a:schemeClr val="accent1">
                    <a:lumMod val="50000"/>
                  </a:schemeClr>
                </a:solidFill>
              </a:rPr>
              <a:t>PowerPoint</a:t>
            </a:r>
            <a:r>
              <a:rPr lang="ru-RU" sz="4200" dirty="0">
                <a:solidFill>
                  <a:schemeClr val="accent1">
                    <a:lumMod val="50000"/>
                  </a:schemeClr>
                </a:solidFill>
              </a:rPr>
              <a:t>  [Электронный ресурс].- Режим доступа:   http://www.rosinka.vrn.ru/pp/, свободный</a:t>
            </a:r>
          </a:p>
          <a:p>
            <a:endParaRPr lang="ru-RU" sz="42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4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16</a:t>
            </a:fld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84843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722" y="640083"/>
            <a:ext cx="12161521" cy="19459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Тема урока</a:t>
            </a:r>
            <a:r>
              <a:rPr lang="en-US" b="1" dirty="0" smtClean="0">
                <a:solidFill>
                  <a:srgbClr val="00B050"/>
                </a:solidFill>
              </a:rPr>
              <a:t>: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2130" y="2078699"/>
            <a:ext cx="12161521" cy="55446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300" b="1" dirty="0" smtClean="0">
                <a:solidFill>
                  <a:srgbClr val="FF0000"/>
                </a:solidFill>
              </a:rPr>
              <a:t>Решение задач по теме</a:t>
            </a:r>
          </a:p>
          <a:p>
            <a:pPr algn="ctr">
              <a:buNone/>
            </a:pPr>
            <a:r>
              <a:rPr lang="ru-RU" sz="6300" b="1" dirty="0" smtClean="0">
                <a:solidFill>
                  <a:srgbClr val="FF0000"/>
                </a:solidFill>
              </a:rPr>
              <a:t> </a:t>
            </a:r>
            <a:r>
              <a:rPr lang="en-US" sz="6300" b="1" dirty="0" smtClean="0">
                <a:solidFill>
                  <a:srgbClr val="FF0000"/>
                </a:solidFill>
              </a:rPr>
              <a:t>“</a:t>
            </a:r>
            <a:r>
              <a:rPr lang="ru-RU" sz="6300" b="1" dirty="0" smtClean="0">
                <a:solidFill>
                  <a:srgbClr val="FF0000"/>
                </a:solidFill>
              </a:rPr>
              <a:t>Смешанное </a:t>
            </a:r>
          </a:p>
          <a:p>
            <a:pPr algn="ctr">
              <a:buNone/>
            </a:pPr>
            <a:r>
              <a:rPr lang="ru-RU" sz="6300" b="1" dirty="0" smtClean="0">
                <a:solidFill>
                  <a:srgbClr val="FF0000"/>
                </a:solidFill>
              </a:rPr>
              <a:t>    соединение </a:t>
            </a:r>
          </a:p>
          <a:p>
            <a:pPr algn="ctr">
              <a:buNone/>
            </a:pPr>
            <a:r>
              <a:rPr lang="ru-RU" sz="6300" b="1" dirty="0" smtClean="0">
                <a:solidFill>
                  <a:srgbClr val="FF0000"/>
                </a:solidFill>
              </a:rPr>
              <a:t>      проводников</a:t>
            </a:r>
            <a:r>
              <a:rPr lang="en-US" sz="6300" b="1" dirty="0" smtClean="0">
                <a:solidFill>
                  <a:srgbClr val="FF0000"/>
                </a:solidFill>
              </a:rPr>
              <a:t>”</a:t>
            </a:r>
            <a:endParaRPr lang="ru-RU" sz="63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/>
          </a:p>
        </p:txBody>
      </p:sp>
      <p:pic>
        <p:nvPicPr>
          <p:cNvPr id="1026" name="Picture 2" descr="C:\Users\пк\Desktop\картинки\shkolnye_kartinki_15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80" y="336104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2</a:t>
            </a:fld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22751E-6 L 0.37748 3.22751E-6 C 0.54663 3.22751E-6 0.75497 0.20254 0.75497 0.36739 L 0.75497 0.73495 " pathEditMode="relative" rAng="0" ptsTypes="FfFF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48" y="367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Цель урока</a:t>
            </a:r>
            <a:r>
              <a:rPr lang="en-US" b="1" dirty="0" smtClean="0">
                <a:solidFill>
                  <a:srgbClr val="00B050"/>
                </a:solidFill>
              </a:rPr>
              <a:t>: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пк\Desktop\картинки\knigi-7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240" y="624136"/>
            <a:ext cx="2412268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056" y="6026150"/>
            <a:ext cx="2736850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3</a:t>
            </a:fld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08" y="157130"/>
            <a:ext cx="12161521" cy="174105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</a:rPr>
              <a:t>Устная работа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6722" y="1800204"/>
            <a:ext cx="12161521" cy="67119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100" b="1" dirty="0" smtClean="0">
                <a:solidFill>
                  <a:srgbClr val="FF0000"/>
                </a:solidFill>
              </a:rPr>
              <a:t>Что мы должны знать и помнить по этой теме</a:t>
            </a:r>
            <a:r>
              <a:rPr lang="en-US" sz="7100" b="1" dirty="0" smtClean="0">
                <a:solidFill>
                  <a:srgbClr val="FF0000"/>
                </a:solidFill>
              </a:rPr>
              <a:t>?</a:t>
            </a:r>
            <a:r>
              <a:rPr lang="ru-RU" sz="7100" b="1" dirty="0" smtClean="0">
                <a:solidFill>
                  <a:srgbClr val="FF0000"/>
                </a:solidFill>
              </a:rPr>
              <a:t/>
            </a:r>
            <a:br>
              <a:rPr lang="ru-RU" sz="7100" b="1" dirty="0" smtClean="0">
                <a:solidFill>
                  <a:srgbClr val="FF0000"/>
                </a:solidFill>
              </a:rPr>
            </a:br>
            <a:endParaRPr lang="ru-RU" sz="7100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504256" y="4397358"/>
            <a:ext cx="2088232" cy="1123325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r>
              <a:rPr lang="ru-RU" sz="3400" b="1" dirty="0" smtClean="0">
                <a:solidFill>
                  <a:schemeClr val="tx1"/>
                </a:solidFill>
              </a:rPr>
              <a:t>1</a:t>
            </a:r>
            <a:endParaRPr lang="ru-RU" sz="3400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5392690" y="5519143"/>
            <a:ext cx="1800200" cy="1296144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endParaRPr lang="ru-RU" sz="3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3400" b="1" dirty="0" smtClean="0">
                <a:solidFill>
                  <a:schemeClr val="tx1"/>
                </a:solidFill>
              </a:rPr>
              <a:t>2</a:t>
            </a:r>
          </a:p>
          <a:p>
            <a:pPr algn="ctr"/>
            <a:endParaRPr lang="ru-RU" sz="3400" b="1" dirty="0" smtClean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8777064" y="4397358"/>
            <a:ext cx="1944216" cy="1123325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r>
              <a:rPr lang="ru-RU" sz="3400" b="1" dirty="0" smtClean="0">
                <a:solidFill>
                  <a:schemeClr val="tx1"/>
                </a:solidFill>
              </a:rPr>
              <a:t> 3</a:t>
            </a:r>
            <a:endParaRPr lang="ru-RU" sz="3400" b="1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далее 6">
            <a:hlinkClick r:id="rId4" action="ppaction://hlinksldjump" highlightClick="1"/>
          </p:cNvPr>
          <p:cNvSpPr/>
          <p:nvPr/>
        </p:nvSpPr>
        <p:spPr>
          <a:xfrm>
            <a:off x="10534059" y="8631428"/>
            <a:ext cx="1209734" cy="60486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пк\Desktop\картинки\7252336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44" y="6946897"/>
            <a:ext cx="3319047" cy="2268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4</a:t>
            </a:fld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719456" y="6615202"/>
            <a:ext cx="1209734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  R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542" y="6111147"/>
            <a:ext cx="1209734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  R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2939" y="6111147"/>
            <a:ext cx="1209734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130" y="0"/>
            <a:ext cx="12161521" cy="17400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Должны Уметь различать соединения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73832"/>
            <a:ext cx="12801600" cy="8127370"/>
          </a:xfrm>
        </p:spPr>
        <p:txBody>
          <a:bodyPr numCol="2"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100" b="1" dirty="0" smtClean="0">
                <a:solidFill>
                  <a:srgbClr val="FF0000"/>
                </a:solidFill>
              </a:rPr>
              <a:t>    </a:t>
            </a:r>
            <a:r>
              <a:rPr lang="ru-RU" sz="6500" b="1" dirty="0" smtClean="0">
                <a:solidFill>
                  <a:srgbClr val="FF0000"/>
                </a:solidFill>
              </a:rPr>
              <a:t>Последовательное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500" b="1" dirty="0" smtClean="0">
                <a:solidFill>
                  <a:srgbClr val="FF0000"/>
                </a:solidFill>
              </a:rPr>
              <a:t>         соединение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500" b="1" dirty="0" smtClean="0">
                <a:solidFill>
                  <a:srgbClr val="FF0000"/>
                </a:solidFill>
              </a:rPr>
              <a:t>       проводников</a:t>
            </a:r>
            <a:r>
              <a:rPr lang="en-US" sz="6500" b="1" dirty="0" smtClean="0">
                <a:solidFill>
                  <a:srgbClr val="FF0000"/>
                </a:solidFill>
              </a:rPr>
              <a:t>:</a:t>
            </a:r>
            <a:endParaRPr lang="ru-RU" sz="6500" b="1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300" b="1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ru-RU" sz="6500" b="1" dirty="0" smtClean="0">
                <a:solidFill>
                  <a:srgbClr val="00B050"/>
                </a:solidFill>
              </a:rPr>
              <a:t>Конец </a:t>
            </a:r>
            <a:r>
              <a:rPr lang="ru-RU" sz="6500" b="1" dirty="0">
                <a:solidFill>
                  <a:srgbClr val="00B050"/>
                </a:solidFill>
              </a:rPr>
              <a:t>первого проводника соединяют с началом </a:t>
            </a:r>
            <a:r>
              <a:rPr lang="ru-RU" sz="6500" b="1" dirty="0" smtClean="0">
                <a:solidFill>
                  <a:srgbClr val="00B050"/>
                </a:solidFill>
              </a:rPr>
              <a:t>второго, конец </a:t>
            </a:r>
            <a:r>
              <a:rPr lang="ru-RU" sz="6500" b="1" dirty="0">
                <a:solidFill>
                  <a:srgbClr val="00B050"/>
                </a:solidFill>
              </a:rPr>
              <a:t>второго – с началом третьего и т.д.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3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endParaRPr lang="ru-RU" sz="67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sz="67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sz="67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sz="67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700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endParaRPr lang="en-US" sz="67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67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6700" b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endParaRPr lang="ru-RU" sz="67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7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6700" b="1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700" b="1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ru-RU" sz="6500" b="1" dirty="0" smtClean="0">
                <a:solidFill>
                  <a:srgbClr val="FF0000"/>
                </a:solidFill>
              </a:rPr>
              <a:t>Параллельное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500" b="1" dirty="0" smtClean="0">
                <a:solidFill>
                  <a:srgbClr val="FF0000"/>
                </a:solidFill>
              </a:rPr>
              <a:t>     соединение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500" b="1" dirty="0" smtClean="0">
                <a:solidFill>
                  <a:srgbClr val="FF0000"/>
                </a:solidFill>
              </a:rPr>
              <a:t>     проводников</a:t>
            </a:r>
            <a:r>
              <a:rPr lang="en-US" sz="6500" b="1" dirty="0" smtClean="0">
                <a:solidFill>
                  <a:srgbClr val="FF0000"/>
                </a:solidFill>
              </a:rPr>
              <a:t>:</a:t>
            </a:r>
            <a:r>
              <a:rPr lang="ru-RU" sz="6500" b="1" dirty="0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1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sz="6500" b="1" dirty="0" smtClean="0">
                <a:solidFill>
                  <a:srgbClr val="00B050"/>
                </a:solidFill>
              </a:rPr>
              <a:t>Начала всех проводников присоединяются к одной точке цепи,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500" b="1" dirty="0">
                <a:solidFill>
                  <a:srgbClr val="00B050"/>
                </a:solidFill>
              </a:rPr>
              <a:t> </a:t>
            </a:r>
            <a:r>
              <a:rPr lang="ru-RU" sz="6500" b="1" dirty="0" smtClean="0">
                <a:solidFill>
                  <a:srgbClr val="00B050"/>
                </a:solidFill>
              </a:rPr>
              <a:t>    а их концы – к другой.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700" dirty="0" smtClean="0"/>
              <a:t>  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                                           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719456" y="5607090"/>
            <a:ext cx="1209734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" y="6312768"/>
            <a:ext cx="452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7" idx="3"/>
          </p:cNvCxnSpPr>
          <p:nvPr/>
        </p:nvCxnSpPr>
        <p:spPr>
          <a:xfrm>
            <a:off x="9929193" y="580871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7" idx="1"/>
          </p:cNvCxnSpPr>
          <p:nvPr/>
        </p:nvCxnSpPr>
        <p:spPr>
          <a:xfrm>
            <a:off x="8114592" y="5808712"/>
            <a:ext cx="6048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77278" y="6312768"/>
            <a:ext cx="452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3"/>
          </p:cNvCxnSpPr>
          <p:nvPr/>
        </p:nvCxnSpPr>
        <p:spPr>
          <a:xfrm>
            <a:off x="1662675" y="6312768"/>
            <a:ext cx="553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610536" y="6413579"/>
            <a:ext cx="452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0433251" y="6413579"/>
            <a:ext cx="452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6" idx="3"/>
          </p:cNvCxnSpPr>
          <p:nvPr/>
        </p:nvCxnSpPr>
        <p:spPr>
          <a:xfrm>
            <a:off x="9929194" y="6816824"/>
            <a:ext cx="553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114592" y="6816824"/>
            <a:ext cx="553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114590" y="5808712"/>
            <a:ext cx="0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433248" y="5808712"/>
            <a:ext cx="0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10482944" y="8530614"/>
            <a:ext cx="1260851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5</a:t>
            </a:fld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068" y="480120"/>
            <a:ext cx="12161521" cy="11734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 Должны знать Формулы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6722" y="1600179"/>
            <a:ext cx="12161521" cy="6343693"/>
          </a:xfrm>
        </p:spPr>
        <p:txBody>
          <a:bodyPr numCol="2"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Последовательное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соединение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проводников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en-US" b="1" dirty="0" smtClean="0">
                <a:solidFill>
                  <a:srgbClr val="00B050"/>
                </a:solidFill>
              </a:rPr>
              <a:t>I</a:t>
            </a:r>
            <a:r>
              <a:rPr lang="ru-RU" b="1" baseline="-25000" dirty="0" smtClean="0">
                <a:solidFill>
                  <a:srgbClr val="00B050"/>
                </a:solidFill>
              </a:rPr>
              <a:t>общ.</a:t>
            </a:r>
            <a:r>
              <a:rPr lang="en-US" b="1" dirty="0" smtClean="0">
                <a:solidFill>
                  <a:srgbClr val="00B050"/>
                </a:solidFill>
              </a:rPr>
              <a:t> =</a:t>
            </a:r>
            <a:endParaRPr lang="en-US" sz="2200" b="1" dirty="0" smtClean="0">
              <a:solidFill>
                <a:srgbClr val="00B05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B050"/>
                </a:solidFill>
              </a:rPr>
              <a:t>U</a:t>
            </a:r>
            <a:r>
              <a:rPr lang="ru-RU" b="1" baseline="-25000" dirty="0" smtClean="0">
                <a:solidFill>
                  <a:srgbClr val="00B050"/>
                </a:solidFill>
              </a:rPr>
              <a:t>общ</a:t>
            </a:r>
            <a:r>
              <a:rPr lang="ru-RU" b="1" dirty="0" smtClean="0">
                <a:solidFill>
                  <a:srgbClr val="00B050"/>
                </a:solidFill>
              </a:rPr>
              <a:t>.</a:t>
            </a:r>
            <a:r>
              <a:rPr lang="en-US" b="1" dirty="0" smtClean="0">
                <a:solidFill>
                  <a:srgbClr val="00B050"/>
                </a:solidFill>
              </a:rPr>
              <a:t> =</a:t>
            </a:r>
            <a:endParaRPr lang="ru-RU" sz="2200" b="1" dirty="0" smtClean="0">
              <a:solidFill>
                <a:srgbClr val="00B05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B050"/>
                </a:solidFill>
              </a:rPr>
              <a:t>R</a:t>
            </a:r>
            <a:r>
              <a:rPr lang="ru-RU" b="1" baseline="-25000" dirty="0" smtClean="0">
                <a:solidFill>
                  <a:srgbClr val="00B050"/>
                </a:solidFill>
              </a:rPr>
              <a:t>общ.</a:t>
            </a:r>
            <a:r>
              <a:rPr lang="en-US" b="1" dirty="0" smtClean="0">
                <a:solidFill>
                  <a:srgbClr val="00B050"/>
                </a:solidFill>
              </a:rPr>
              <a:t> =</a:t>
            </a:r>
            <a:endParaRPr lang="ru-RU" b="1" dirty="0" smtClean="0">
              <a:solidFill>
                <a:srgbClr val="00B05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Параллельное соединение проводников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en-US" b="1" dirty="0" smtClean="0">
                <a:solidFill>
                  <a:srgbClr val="00B050"/>
                </a:solidFill>
              </a:rPr>
              <a:t>I</a:t>
            </a:r>
            <a:r>
              <a:rPr lang="ru-RU" b="1" baseline="-25000" dirty="0" smtClean="0">
                <a:solidFill>
                  <a:srgbClr val="00B050"/>
                </a:solidFill>
              </a:rPr>
              <a:t>общ.</a:t>
            </a:r>
            <a:r>
              <a:rPr lang="en-US" b="1" dirty="0" smtClean="0">
                <a:solidFill>
                  <a:srgbClr val="00B050"/>
                </a:solidFill>
              </a:rPr>
              <a:t> =</a:t>
            </a:r>
            <a:endParaRPr lang="en-US" sz="2200" b="1" dirty="0" smtClean="0">
              <a:solidFill>
                <a:srgbClr val="00B05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B050"/>
                </a:solidFill>
              </a:rPr>
              <a:t>    U</a:t>
            </a:r>
            <a:r>
              <a:rPr lang="ru-RU" b="1" baseline="-25000" dirty="0" smtClean="0">
                <a:solidFill>
                  <a:srgbClr val="00B050"/>
                </a:solidFill>
              </a:rPr>
              <a:t>общ.</a:t>
            </a:r>
            <a:r>
              <a:rPr lang="en-US" b="1" dirty="0" smtClean="0">
                <a:solidFill>
                  <a:srgbClr val="00B050"/>
                </a:solidFill>
              </a:rPr>
              <a:t> =</a:t>
            </a:r>
            <a:endParaRPr lang="ru-RU" sz="2200" b="1" dirty="0" smtClean="0">
              <a:solidFill>
                <a:srgbClr val="00B05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B050"/>
                </a:solidFill>
              </a:rPr>
              <a:t>   </a:t>
            </a:r>
            <a:r>
              <a:rPr lang="ru-RU" b="1" dirty="0" smtClean="0">
                <a:solidFill>
                  <a:srgbClr val="00B050"/>
                </a:solidFill>
              </a:rPr>
              <a:t>  </a:t>
            </a:r>
            <a:r>
              <a:rPr lang="ru-RU" b="1" u="sng" dirty="0" smtClean="0">
                <a:solidFill>
                  <a:srgbClr val="00B050"/>
                </a:solidFill>
              </a:rPr>
              <a:t> </a:t>
            </a:r>
            <a:r>
              <a:rPr lang="en-US" b="1" u="sng" dirty="0" smtClean="0">
                <a:solidFill>
                  <a:srgbClr val="00B050"/>
                </a:solidFill>
              </a:rPr>
              <a:t>1</a:t>
            </a:r>
            <a:r>
              <a:rPr lang="ru-RU" b="1" u="sng" dirty="0" smtClean="0">
                <a:solidFill>
                  <a:srgbClr val="00B050"/>
                </a:solidFill>
              </a:rPr>
              <a:t>_ </a:t>
            </a:r>
            <a:r>
              <a:rPr lang="en-US" b="1" u="sng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  </a:t>
            </a:r>
            <a:endParaRPr lang="en-US" b="1" u="sng" dirty="0" smtClean="0">
              <a:solidFill>
                <a:srgbClr val="00B05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B050"/>
                </a:solidFill>
              </a:rPr>
              <a:t>    </a:t>
            </a:r>
            <a:r>
              <a:rPr lang="ru-RU" b="1" dirty="0" smtClean="0">
                <a:solidFill>
                  <a:srgbClr val="00B050"/>
                </a:solidFill>
              </a:rPr>
              <a:t>  </a:t>
            </a:r>
            <a:r>
              <a:rPr lang="en-US" b="1" dirty="0" smtClean="0">
                <a:solidFill>
                  <a:srgbClr val="00B050"/>
                </a:solidFill>
              </a:rPr>
              <a:t>R</a:t>
            </a:r>
            <a:r>
              <a:rPr lang="ru-RU" b="1" baseline="-25000" dirty="0" smtClean="0">
                <a:solidFill>
                  <a:srgbClr val="00B050"/>
                </a:solidFill>
              </a:rPr>
              <a:t>общ.</a:t>
            </a:r>
            <a:r>
              <a:rPr lang="en-US" b="1" dirty="0" smtClean="0">
                <a:solidFill>
                  <a:srgbClr val="00B050"/>
                </a:solidFill>
              </a:rPr>
              <a:t>    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345016" y="6816824"/>
            <a:ext cx="302434" cy="0"/>
          </a:xfrm>
          <a:prstGeom prst="line">
            <a:avLst/>
          </a:prstGeom>
          <a:ln w="4445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38738" y="4203205"/>
            <a:ext cx="2520280" cy="1023896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ru-RU" sz="5600" b="1" dirty="0" smtClean="0">
                <a:solidFill>
                  <a:srgbClr val="00B050"/>
                </a:solidFill>
              </a:rPr>
              <a:t>  </a:t>
            </a:r>
            <a:r>
              <a:rPr lang="en-US" sz="5600" b="1" dirty="0" smtClean="0">
                <a:solidFill>
                  <a:srgbClr val="00B050"/>
                </a:solidFill>
              </a:rPr>
              <a:t>I</a:t>
            </a:r>
            <a:r>
              <a:rPr lang="ru-RU" sz="5600" b="1" baseline="-25000" dirty="0" smtClean="0">
                <a:solidFill>
                  <a:srgbClr val="00B050"/>
                </a:solidFill>
              </a:rPr>
              <a:t>1</a:t>
            </a:r>
            <a:r>
              <a:rPr lang="en-US" sz="5600" b="1" dirty="0" smtClean="0">
                <a:solidFill>
                  <a:srgbClr val="00B050"/>
                </a:solidFill>
              </a:rPr>
              <a:t> = I</a:t>
            </a:r>
            <a:r>
              <a:rPr lang="ru-RU" sz="5600" b="1" baseline="-25000" dirty="0" smtClean="0">
                <a:solidFill>
                  <a:srgbClr val="00B050"/>
                </a:solidFill>
              </a:rPr>
              <a:t>2</a:t>
            </a:r>
            <a:endParaRPr lang="ru-RU" sz="5600" baseline="-25000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0360" y="5041166"/>
            <a:ext cx="2318658" cy="1196251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5600" b="1" dirty="0" smtClean="0">
                <a:solidFill>
                  <a:srgbClr val="00B050"/>
                </a:solidFill>
              </a:rPr>
              <a:t>U</a:t>
            </a:r>
            <a:r>
              <a:rPr lang="en-US" sz="2200" b="1" dirty="0" smtClean="0">
                <a:solidFill>
                  <a:srgbClr val="00B050"/>
                </a:solidFill>
              </a:rPr>
              <a:t>1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5600" b="1" dirty="0" smtClean="0">
                <a:solidFill>
                  <a:srgbClr val="00B050"/>
                </a:solidFill>
              </a:rPr>
              <a:t>+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sz="5600" b="1" dirty="0" smtClean="0">
                <a:solidFill>
                  <a:srgbClr val="00B050"/>
                </a:solidFill>
              </a:rPr>
              <a:t>U</a:t>
            </a:r>
            <a:r>
              <a:rPr lang="en-US" sz="2200" b="1" dirty="0" smtClean="0">
                <a:solidFill>
                  <a:srgbClr val="00B050"/>
                </a:solidFill>
              </a:rPr>
              <a:t>2</a:t>
            </a:r>
            <a:endParaRPr lang="ru-RU" dirty="0" smtClean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0360" y="5952729"/>
            <a:ext cx="2520280" cy="1023896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en-US" sz="5600" b="1" dirty="0" smtClean="0">
                <a:solidFill>
                  <a:srgbClr val="00B050"/>
                </a:solidFill>
              </a:rPr>
              <a:t>R</a:t>
            </a:r>
            <a:r>
              <a:rPr lang="en-US" sz="2200" b="1" dirty="0" smtClean="0">
                <a:solidFill>
                  <a:srgbClr val="00B050"/>
                </a:solidFill>
              </a:rPr>
              <a:t>1</a:t>
            </a:r>
            <a:r>
              <a:rPr lang="en-US" sz="5600" b="1" dirty="0" smtClean="0">
                <a:solidFill>
                  <a:srgbClr val="00B050"/>
                </a:solidFill>
              </a:rPr>
              <a:t> + R</a:t>
            </a:r>
            <a:r>
              <a:rPr lang="en-US" sz="2200" b="1" dirty="0" smtClean="0">
                <a:solidFill>
                  <a:srgbClr val="00B050"/>
                </a:solidFill>
              </a:rPr>
              <a:t>2</a:t>
            </a:r>
            <a:endParaRPr lang="ru-RU" sz="5600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49074" y="4224537"/>
            <a:ext cx="2419467" cy="1023896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en-US" sz="5600" b="1" dirty="0" smtClean="0">
                <a:solidFill>
                  <a:srgbClr val="00B050"/>
                </a:solidFill>
              </a:rPr>
              <a:t>I</a:t>
            </a:r>
            <a:r>
              <a:rPr lang="en-US" sz="2200" b="1" dirty="0" smtClean="0">
                <a:solidFill>
                  <a:srgbClr val="00B050"/>
                </a:solidFill>
              </a:rPr>
              <a:t>1  </a:t>
            </a:r>
            <a:r>
              <a:rPr lang="en-US" sz="5600" b="1" dirty="0" smtClean="0">
                <a:solidFill>
                  <a:srgbClr val="00B050"/>
                </a:solidFill>
              </a:rPr>
              <a:t>+ I</a:t>
            </a:r>
            <a:r>
              <a:rPr lang="en-US" sz="2200" b="1" dirty="0" smtClean="0">
                <a:solidFill>
                  <a:srgbClr val="00B050"/>
                </a:solidFill>
              </a:rPr>
              <a:t>2</a:t>
            </a:r>
            <a:endParaRPr lang="ru-RU" sz="5600" dirty="0"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64088" y="5041166"/>
            <a:ext cx="2331484" cy="1023896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en-US" sz="5600" b="1" dirty="0" smtClean="0">
                <a:solidFill>
                  <a:srgbClr val="00B050"/>
                </a:solidFill>
              </a:rPr>
              <a:t>U</a:t>
            </a:r>
            <a:r>
              <a:rPr lang="en-US" sz="2200" b="1" dirty="0" smtClean="0">
                <a:solidFill>
                  <a:srgbClr val="00B050"/>
                </a:solidFill>
              </a:rPr>
              <a:t>1  </a:t>
            </a:r>
            <a:r>
              <a:rPr lang="en-US" sz="5600" b="1" dirty="0" smtClean="0">
                <a:solidFill>
                  <a:srgbClr val="00B050"/>
                </a:solidFill>
              </a:rPr>
              <a:t>= U</a:t>
            </a:r>
            <a:r>
              <a:rPr lang="en-US" sz="2200" b="1" dirty="0" smtClean="0">
                <a:solidFill>
                  <a:srgbClr val="00B050"/>
                </a:solidFill>
              </a:rPr>
              <a:t>2</a:t>
            </a:r>
            <a:endParaRPr lang="ru-RU" sz="5600" dirty="0">
              <a:solidFill>
                <a:srgbClr val="00B05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49074" y="5952729"/>
            <a:ext cx="3125149" cy="1885671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pPr marL="602092" indent="-602092"/>
            <a:r>
              <a:rPr lang="en-US" sz="4900" b="1" u="sng" dirty="0" smtClean="0">
                <a:solidFill>
                  <a:srgbClr val="00B050"/>
                </a:solidFill>
              </a:rPr>
              <a:t> </a:t>
            </a:r>
            <a:r>
              <a:rPr lang="en-US" sz="5600" b="1" u="sng" dirty="0" smtClean="0">
                <a:solidFill>
                  <a:srgbClr val="00B050"/>
                </a:solidFill>
              </a:rPr>
              <a:t>1 </a:t>
            </a:r>
            <a:r>
              <a:rPr lang="en-US" sz="5600" b="1" dirty="0" smtClean="0">
                <a:solidFill>
                  <a:srgbClr val="00B050"/>
                </a:solidFill>
              </a:rPr>
              <a:t>      </a:t>
            </a:r>
            <a:r>
              <a:rPr lang="en-US" sz="5600" b="1" u="sng" dirty="0" smtClean="0">
                <a:solidFill>
                  <a:srgbClr val="00B050"/>
                </a:solidFill>
              </a:rPr>
              <a:t> 1</a:t>
            </a:r>
            <a:r>
              <a:rPr lang="ru-RU" sz="5600" b="1" u="sng" dirty="0" smtClean="0">
                <a:solidFill>
                  <a:srgbClr val="00B050"/>
                </a:solidFill>
              </a:rPr>
              <a:t>_</a:t>
            </a:r>
            <a:endParaRPr lang="en-US" sz="5600" b="1" u="sng" dirty="0" smtClean="0">
              <a:solidFill>
                <a:srgbClr val="00B050"/>
              </a:solidFill>
            </a:endParaRPr>
          </a:p>
          <a:p>
            <a:pPr marL="602092" indent="-602092"/>
            <a:r>
              <a:rPr lang="en-US" sz="5600" b="1" dirty="0" smtClean="0">
                <a:solidFill>
                  <a:srgbClr val="00B050"/>
                </a:solidFill>
              </a:rPr>
              <a:t> R</a:t>
            </a:r>
            <a:r>
              <a:rPr lang="ru-RU" sz="5600" b="1" baseline="-25000" dirty="0" smtClean="0">
                <a:solidFill>
                  <a:srgbClr val="00B050"/>
                </a:solidFill>
              </a:rPr>
              <a:t>1</a:t>
            </a:r>
            <a:r>
              <a:rPr lang="en-US" sz="5600" b="1" dirty="0" smtClean="0">
                <a:solidFill>
                  <a:srgbClr val="00B050"/>
                </a:solidFill>
              </a:rPr>
              <a:t>      R</a:t>
            </a:r>
            <a:r>
              <a:rPr lang="ru-RU" sz="5600" b="1" baseline="-25000" dirty="0" smtClean="0">
                <a:solidFill>
                  <a:srgbClr val="00B050"/>
                </a:solidFill>
              </a:rPr>
              <a:t>2</a:t>
            </a:r>
            <a:endParaRPr lang="ru-RU" sz="5600" baseline="-25000" dirty="0">
              <a:solidFill>
                <a:srgbClr val="00B050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10001200" y="6744817"/>
            <a:ext cx="504056" cy="0"/>
          </a:xfrm>
          <a:prstGeom prst="line">
            <a:avLst/>
          </a:prstGeom>
          <a:ln w="41275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17224" y="6456785"/>
            <a:ext cx="0" cy="598771"/>
          </a:xfrm>
          <a:prstGeom prst="line">
            <a:avLst/>
          </a:prstGeom>
          <a:ln w="41275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616824" y="7762269"/>
            <a:ext cx="2822712" cy="1885671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en-US" sz="5600" b="1" dirty="0">
                <a:solidFill>
                  <a:srgbClr val="4E3B30"/>
                </a:solidFill>
              </a:rPr>
              <a:t> </a:t>
            </a:r>
            <a:r>
              <a:rPr lang="en-US" sz="5600" b="1" dirty="0" smtClean="0">
                <a:solidFill>
                  <a:srgbClr val="00B050"/>
                </a:solidFill>
              </a:rPr>
              <a:t>R</a:t>
            </a:r>
            <a:r>
              <a:rPr lang="ru-RU" sz="5600" b="1" baseline="-25000" dirty="0" smtClean="0">
                <a:solidFill>
                  <a:srgbClr val="00B050"/>
                </a:solidFill>
              </a:rPr>
              <a:t>1</a:t>
            </a:r>
            <a:r>
              <a:rPr lang="en-US" sz="5600" b="1" dirty="0" smtClean="0">
                <a:solidFill>
                  <a:srgbClr val="00B050"/>
                </a:solidFill>
              </a:rPr>
              <a:t>+R</a:t>
            </a:r>
            <a:r>
              <a:rPr lang="ru-RU" sz="5600" b="1" baseline="-25000" dirty="0" smtClean="0">
                <a:solidFill>
                  <a:srgbClr val="00B050"/>
                </a:solidFill>
              </a:rPr>
              <a:t>2</a:t>
            </a:r>
            <a:endParaRPr lang="en-US" sz="2200" b="1" baseline="-25000" dirty="0" smtClean="0">
              <a:solidFill>
                <a:srgbClr val="00B050"/>
              </a:solidFill>
            </a:endParaRPr>
          </a:p>
          <a:p>
            <a:r>
              <a:rPr lang="en-US" sz="5600" dirty="0" smtClean="0">
                <a:solidFill>
                  <a:srgbClr val="00B050"/>
                </a:solidFill>
              </a:rPr>
              <a:t> </a:t>
            </a:r>
            <a:r>
              <a:rPr lang="en-US" sz="5600" b="1" dirty="0" smtClean="0">
                <a:solidFill>
                  <a:srgbClr val="00B050"/>
                </a:solidFill>
              </a:rPr>
              <a:t>R</a:t>
            </a:r>
            <a:r>
              <a:rPr lang="ru-RU" sz="5600" b="1" baseline="-25000" dirty="0" smtClean="0">
                <a:solidFill>
                  <a:srgbClr val="00B050"/>
                </a:solidFill>
              </a:rPr>
              <a:t>1</a:t>
            </a:r>
            <a:r>
              <a:rPr lang="en-US" sz="5600" b="1" dirty="0" smtClean="0">
                <a:solidFill>
                  <a:srgbClr val="00B050"/>
                </a:solidFill>
              </a:rPr>
              <a:t>*R</a:t>
            </a:r>
            <a:r>
              <a:rPr lang="ru-RU" sz="5600" b="1" baseline="-25000" dirty="0" smtClean="0">
                <a:solidFill>
                  <a:srgbClr val="00B050"/>
                </a:solidFill>
              </a:rPr>
              <a:t>2</a:t>
            </a:r>
            <a:endParaRPr lang="ru-RU" sz="2200" b="1" baseline="-25000" dirty="0">
              <a:solidFill>
                <a:srgbClr val="00B05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825137" y="8705104"/>
            <a:ext cx="2232250" cy="4255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299271" y="8204933"/>
            <a:ext cx="2525866" cy="1085452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r>
              <a:rPr lang="en-US" sz="6000" b="1" dirty="0">
                <a:solidFill>
                  <a:srgbClr val="00B050"/>
                </a:solidFill>
              </a:rPr>
              <a:t>R</a:t>
            </a:r>
            <a:r>
              <a:rPr lang="ru-RU" sz="6000" b="1" baseline="-25000" dirty="0">
                <a:solidFill>
                  <a:srgbClr val="00B050"/>
                </a:solidFill>
              </a:rPr>
              <a:t>общ. </a:t>
            </a:r>
            <a:r>
              <a:rPr lang="ru-RU" sz="5600" b="1" dirty="0" smtClean="0">
                <a:solidFill>
                  <a:srgbClr val="00B050"/>
                </a:solidFill>
              </a:rPr>
              <a:t>=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1395572" y="8669734"/>
            <a:ext cx="1008112" cy="56656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endParaRPr lang="ru-RU"/>
          </a:p>
        </p:txBody>
      </p:sp>
      <p:sp>
        <p:nvSpPr>
          <p:cNvPr id="28" name="Стрелка углом вверх 27"/>
          <p:cNvSpPr/>
          <p:nvPr/>
        </p:nvSpPr>
        <p:spPr>
          <a:xfrm rot="9300000">
            <a:off x="5825208" y="7239271"/>
            <a:ext cx="1074591" cy="441090"/>
          </a:xfrm>
          <a:prstGeom prst="ben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016" y="6600802"/>
            <a:ext cx="311150" cy="4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6</a:t>
            </a:fld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1" grpId="0"/>
      <p:bldP spid="22" grpId="0"/>
      <p:bldP spid="23" grpId="0"/>
      <p:bldP spid="24" grpId="0"/>
      <p:bldP spid="6" grpId="0"/>
      <p:bldP spid="10" grpId="0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 ДОЛЖНЫ знать закон Ома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32249"/>
            <a:ext cx="12801600" cy="796895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6100" b="1" dirty="0">
                <a:solidFill>
                  <a:srgbClr val="FF0000"/>
                </a:solidFill>
              </a:rPr>
              <a:t> </a:t>
            </a:r>
            <a:r>
              <a:rPr lang="ru-RU" sz="6100" b="1" dirty="0" smtClean="0">
                <a:solidFill>
                  <a:srgbClr val="FF0000"/>
                </a:solidFill>
              </a:rPr>
              <a:t>                      </a:t>
            </a:r>
            <a:r>
              <a:rPr lang="en-US" sz="10700" b="1" dirty="0" smtClean="0">
                <a:solidFill>
                  <a:srgbClr val="FF0000"/>
                </a:solidFill>
              </a:rPr>
              <a:t>I=</a:t>
            </a:r>
            <a:r>
              <a:rPr lang="ru-RU" sz="12200" b="1" dirty="0" smtClean="0">
                <a:solidFill>
                  <a:srgbClr val="FF0000"/>
                </a:solidFill>
              </a:rPr>
              <a:t>     </a:t>
            </a:r>
            <a:r>
              <a:rPr lang="ru-RU" sz="10400" dirty="0" smtClean="0">
                <a:solidFill>
                  <a:srgbClr val="FF0000"/>
                </a:solidFill>
              </a:rPr>
              <a:t>,</a:t>
            </a:r>
            <a:r>
              <a:rPr lang="ru-RU" sz="11300" dirty="0" smtClean="0">
                <a:solidFill>
                  <a:srgbClr val="FF0000"/>
                </a:solidFill>
              </a:rPr>
              <a:t> </a:t>
            </a:r>
            <a:r>
              <a:rPr lang="ru-RU" sz="6100" b="1" dirty="0" smtClean="0">
                <a:solidFill>
                  <a:srgbClr val="FF0000"/>
                </a:solidFill>
              </a:rPr>
              <a:t>где  </a:t>
            </a:r>
          </a:p>
          <a:p>
            <a:pPr>
              <a:buNone/>
            </a:pPr>
            <a:r>
              <a:rPr lang="ru-RU" sz="5300" b="1" dirty="0" smtClean="0">
                <a:solidFill>
                  <a:srgbClr val="FF0000"/>
                </a:solidFill>
              </a:rPr>
              <a:t>        </a:t>
            </a:r>
          </a:p>
          <a:p>
            <a:pPr>
              <a:buNone/>
            </a:pPr>
            <a:r>
              <a:rPr lang="ru-RU" sz="5300" b="1" dirty="0">
                <a:solidFill>
                  <a:srgbClr val="FF0000"/>
                </a:solidFill>
              </a:rPr>
              <a:t> </a:t>
            </a:r>
            <a:r>
              <a:rPr lang="ru-RU" sz="5300" b="1" dirty="0" smtClean="0">
                <a:solidFill>
                  <a:srgbClr val="FF0000"/>
                </a:solidFill>
              </a:rPr>
              <a:t>        </a:t>
            </a:r>
            <a:r>
              <a:rPr lang="en-US" sz="5300" b="1" dirty="0" smtClean="0">
                <a:solidFill>
                  <a:srgbClr val="FF0000"/>
                </a:solidFill>
              </a:rPr>
              <a:t>I</a:t>
            </a:r>
            <a:r>
              <a:rPr lang="ru-RU" sz="5300" b="1" dirty="0" smtClean="0">
                <a:solidFill>
                  <a:srgbClr val="FF0000"/>
                </a:solidFill>
              </a:rPr>
              <a:t> – сила тока в проводнике (А)</a:t>
            </a:r>
          </a:p>
          <a:p>
            <a:pPr>
              <a:buNone/>
            </a:pPr>
            <a:r>
              <a:rPr lang="ru-RU" sz="5300" b="1" dirty="0" smtClean="0">
                <a:solidFill>
                  <a:srgbClr val="FF0000"/>
                </a:solidFill>
              </a:rPr>
              <a:t>        </a:t>
            </a:r>
            <a:r>
              <a:rPr lang="en-US" sz="5300" b="1" dirty="0" smtClean="0">
                <a:solidFill>
                  <a:srgbClr val="FF0000"/>
                </a:solidFill>
              </a:rPr>
              <a:t>U</a:t>
            </a:r>
            <a:r>
              <a:rPr lang="ru-RU" sz="5300" b="1" dirty="0" smtClean="0">
                <a:solidFill>
                  <a:srgbClr val="FF0000"/>
                </a:solidFill>
              </a:rPr>
              <a:t> – напряжение  на концах</a:t>
            </a:r>
            <a:r>
              <a:rPr lang="ru-RU" sz="5300" b="1" dirty="0">
                <a:solidFill>
                  <a:srgbClr val="FF0000"/>
                </a:solidFill>
              </a:rPr>
              <a:t>  </a:t>
            </a:r>
            <a:r>
              <a:rPr lang="ru-RU" sz="5300" b="1" dirty="0" smtClean="0">
                <a:solidFill>
                  <a:srgbClr val="FF0000"/>
                </a:solidFill>
              </a:rPr>
              <a:t>проводника(В</a:t>
            </a:r>
            <a:r>
              <a:rPr lang="ru-RU" sz="5300" b="1" dirty="0">
                <a:solidFill>
                  <a:srgbClr val="FF0000"/>
                </a:solidFill>
              </a:rPr>
              <a:t>)</a:t>
            </a:r>
            <a:r>
              <a:rPr lang="ru-RU" sz="5300" b="1" dirty="0" smtClean="0">
                <a:solidFill>
                  <a:srgbClr val="FF0000"/>
                </a:solidFill>
              </a:rPr>
              <a:t> </a:t>
            </a:r>
          </a:p>
          <a:p>
            <a:pPr lvl="0">
              <a:buClr>
                <a:srgbClr val="F0A22E"/>
              </a:buClr>
              <a:buNone/>
            </a:pPr>
            <a:r>
              <a:rPr lang="ru-RU" sz="5300" b="1" dirty="0" smtClean="0">
                <a:solidFill>
                  <a:srgbClr val="FF0000"/>
                </a:solidFill>
              </a:rPr>
              <a:t>        </a:t>
            </a:r>
            <a:r>
              <a:rPr lang="en-US" sz="5300" b="1" dirty="0" smtClean="0">
                <a:solidFill>
                  <a:srgbClr val="FF0000"/>
                </a:solidFill>
              </a:rPr>
              <a:t>R</a:t>
            </a:r>
            <a:r>
              <a:rPr lang="ru-RU" sz="5300" b="1" dirty="0" smtClean="0">
                <a:solidFill>
                  <a:srgbClr val="FF0000"/>
                </a:solidFill>
              </a:rPr>
              <a:t> </a:t>
            </a:r>
            <a:r>
              <a:rPr lang="ru-RU" sz="5300" b="1" dirty="0">
                <a:solidFill>
                  <a:srgbClr val="FF0000"/>
                </a:solidFill>
              </a:rPr>
              <a:t>– сопротивление </a:t>
            </a:r>
            <a:r>
              <a:rPr lang="ru-RU" sz="5300" b="1" dirty="0" smtClean="0">
                <a:solidFill>
                  <a:srgbClr val="FF0000"/>
                </a:solidFill>
              </a:rPr>
              <a:t> проводника </a:t>
            </a:r>
            <a:r>
              <a:rPr lang="ru-RU" sz="5300" b="1" dirty="0">
                <a:solidFill>
                  <a:srgbClr val="FF0000"/>
                </a:solidFill>
              </a:rPr>
              <a:t>(Ом)</a:t>
            </a:r>
            <a:r>
              <a:rPr lang="ru-RU" sz="5300" b="1" dirty="0">
                <a:solidFill>
                  <a:srgbClr val="4E3B30">
                    <a:lumMod val="75000"/>
                  </a:srgbClr>
                </a:solidFill>
              </a:rPr>
              <a:t>                  </a:t>
            </a:r>
            <a:endParaRPr lang="ru-RU" sz="5300" b="1" dirty="0">
              <a:solidFill>
                <a:srgbClr val="F0A22E">
                  <a:lumMod val="50000"/>
                </a:srgbClr>
              </a:solidFill>
            </a:endParaRPr>
          </a:p>
          <a:p>
            <a:pPr>
              <a:buNone/>
            </a:pPr>
            <a:endParaRPr lang="en-US" b="1" dirty="0">
              <a:solidFill>
                <a:srgbClr val="4E3B30"/>
              </a:solidFill>
            </a:endParaRPr>
          </a:p>
          <a:p>
            <a:pPr marL="0" indent="0" algn="ctr" defTabSz="1605577">
              <a:spcBef>
                <a:spcPts val="0"/>
              </a:spcBef>
              <a:buClrTx/>
              <a:buSzTx/>
              <a:buNone/>
            </a:pPr>
            <a:r>
              <a:rPr lang="ru-RU" sz="8200" b="1" dirty="0" smtClean="0">
                <a:solidFill>
                  <a:srgbClr val="FF0000"/>
                </a:solidFill>
              </a:rPr>
              <a:t> </a:t>
            </a:r>
            <a:r>
              <a:rPr lang="ru-RU" sz="6400" b="1" dirty="0" smtClean="0">
                <a:solidFill>
                  <a:srgbClr val="00B050"/>
                </a:solidFill>
              </a:rPr>
              <a:t>Сила тока в проводнике прямо пропорциональна напряжению на его концах и обратно пропорциональна сопротивлению этого проводника.</a:t>
            </a:r>
            <a:r>
              <a:rPr lang="en-US" sz="6400" b="1" dirty="0" smtClean="0">
                <a:solidFill>
                  <a:srgbClr val="00B050"/>
                </a:solidFill>
              </a:rPr>
              <a:t>  </a:t>
            </a:r>
            <a:endParaRPr lang="ru-RU" sz="6400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6354" y="1300138"/>
            <a:ext cx="1224136" cy="2347336"/>
          </a:xfrm>
          <a:prstGeom prst="rect">
            <a:avLst/>
          </a:prstGeom>
          <a:noFill/>
        </p:spPr>
        <p:txBody>
          <a:bodyPr wrap="square" lIns="160558" tIns="80277" rIns="160558" bIns="80277" rtlCol="0">
            <a:spAutoFit/>
          </a:bodyPr>
          <a:lstStyle/>
          <a:p>
            <a:pPr>
              <a:buNone/>
            </a:pPr>
            <a:r>
              <a:rPr lang="en-US" sz="7100" b="1" u="sng" dirty="0" smtClean="0">
                <a:solidFill>
                  <a:srgbClr val="FF0000"/>
                </a:solidFill>
              </a:rPr>
              <a:t>U </a:t>
            </a:r>
          </a:p>
          <a:p>
            <a:pPr>
              <a:buNone/>
            </a:pPr>
            <a:r>
              <a:rPr lang="en-US" sz="7100" b="1" dirty="0" smtClean="0">
                <a:solidFill>
                  <a:srgbClr val="FF0000"/>
                </a:solidFill>
              </a:rPr>
              <a:t>R</a:t>
            </a:r>
            <a:endParaRPr lang="ru-RU" sz="7100" dirty="0" smtClean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1369353" y="8689033"/>
            <a:ext cx="1209734" cy="60486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0558" tIns="80277" rIns="160558" bIns="80277"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7</a:t>
            </a:fld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Устная работа завершена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0404" y="2175831"/>
            <a:ext cx="9187839" cy="633634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Не забудьте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отметить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свой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результат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листе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самооценки.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пк\Desktop\картинки\Рисунок1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350" t="6449" r="11779"/>
          <a:stretch/>
        </p:blipFill>
        <p:spPr bwMode="auto">
          <a:xfrm>
            <a:off x="280120" y="1815158"/>
            <a:ext cx="4286355" cy="77529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8</a:t>
            </a:fld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598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Тест на повторение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Выберите один из вариантов теста, ответьте на вопросы.</a:t>
            </a:r>
          </a:p>
          <a:p>
            <a:pPr marL="0" indent="0" algn="ctr">
              <a:spcBef>
                <a:spcPts val="0"/>
              </a:spcBef>
              <a:buClrTx/>
              <a:buSzTx/>
              <a:buNone/>
            </a:pPr>
            <a:endParaRPr lang="ru-RU" b="1" dirty="0">
              <a:solidFill>
                <a:srgbClr val="C17529">
                  <a:lumMod val="50000"/>
                </a:srgb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После оценивания Вас компьютером, не забудьте поставить  эту оценку в лист самооценки.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C:\Users\пк\Desktop\картинки\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2304256" cy="22865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0B050"/>
                </a:solidFill>
              </a:rPr>
              <a:pPr/>
              <a:t>9</a:t>
            </a:fld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8" name="приложение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937304" y="8545016"/>
            <a:ext cx="504056" cy="5040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608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019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1114</TotalTime>
  <Words>507</Words>
  <Application>Microsoft Office PowerPoint</Application>
  <PresentationFormat>A3 (297x420 мм)</PresentationFormat>
  <Paragraphs>159</Paragraphs>
  <Slides>16</Slides>
  <Notes>2</Notes>
  <HiddenSlides>1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Слайд 1</vt:lpstr>
      <vt:lpstr>Тема урока:  </vt:lpstr>
      <vt:lpstr>Цель урока:</vt:lpstr>
      <vt:lpstr>Устная работа</vt:lpstr>
      <vt:lpstr>Должны Уметь различать соединения</vt:lpstr>
      <vt:lpstr> Должны знать Формулы</vt:lpstr>
      <vt:lpstr> ДОЛЖНЫ знать закон Ома</vt:lpstr>
      <vt:lpstr>Устная работа завершена</vt:lpstr>
      <vt:lpstr>Тест на повторение </vt:lpstr>
      <vt:lpstr>физкультминутка</vt:lpstr>
      <vt:lpstr>Рассмотрим пример решения задачи</vt:lpstr>
      <vt:lpstr>Самостоятельное решение задач  </vt:lpstr>
      <vt:lpstr>Итог урока</vt:lpstr>
      <vt:lpstr>Домашнее задание</vt:lpstr>
      <vt:lpstr>Слайд 15</vt:lpstr>
      <vt:lpstr>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14 кабинет</cp:lastModifiedBy>
  <cp:revision>105</cp:revision>
  <dcterms:created xsi:type="dcterms:W3CDTF">2014-02-24T12:48:31Z</dcterms:created>
  <dcterms:modified xsi:type="dcterms:W3CDTF">2019-02-22T05:25:32Z</dcterms:modified>
</cp:coreProperties>
</file>