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58" r:id="rId5"/>
    <p:sldId id="259" r:id="rId6"/>
    <p:sldId id="260" r:id="rId7"/>
    <p:sldId id="265" r:id="rId8"/>
    <p:sldId id="261" r:id="rId9"/>
    <p:sldId id="266" r:id="rId10"/>
    <p:sldId id="262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8.jpeg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4.png"/><Relationship Id="rId5" Type="http://schemas.openxmlformats.org/officeDocument/2006/relationships/image" Target="../media/image10.png"/><Relationship Id="rId4" Type="http://schemas.openxmlformats.org/officeDocument/2006/relationships/image" Target="../media/image11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10" descr="Torn Notebook P...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0000"/>
          </a:blip>
          <a:srcRect l="5385" t="8282" r="3052" b="42023"/>
          <a:stretch>
            <a:fillRect/>
          </a:stretch>
        </p:blipFill>
        <p:spPr bwMode="auto">
          <a:xfrm flipH="1">
            <a:off x="4357687" y="5869909"/>
            <a:ext cx="3705235" cy="98809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10" descr="Torn Notebook P...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0000"/>
          </a:blip>
          <a:srcRect l="5385" t="8282" r="3052" b="42023"/>
          <a:stretch>
            <a:fillRect/>
          </a:stretch>
        </p:blipFill>
        <p:spPr bwMode="auto">
          <a:xfrm>
            <a:off x="1000101" y="5869909"/>
            <a:ext cx="3705235" cy="98809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 descr="welcome-back-to-school-clipart-1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935598" y="5048262"/>
            <a:ext cx="7272807" cy="1563167"/>
          </a:xfrm>
          <a:prstGeom prst="rect">
            <a:avLst/>
          </a:prstGeom>
        </p:spPr>
      </p:pic>
      <p:sp>
        <p:nvSpPr>
          <p:cNvPr id="12292" name="AutoShape 4" descr="Pastel Background 115 Go"/>
          <p:cNvSpPr>
            <a:spLocks noChangeAspect="1" noChangeArrowheads="1"/>
          </p:cNvSpPr>
          <p:nvPr userDrawn="1"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Pastel Background 115 Go"/>
          <p:cNvSpPr>
            <a:spLocks noChangeAspect="1" noChangeArrowheads="1"/>
          </p:cNvSpPr>
          <p:nvPr userDrawn="1"/>
        </p:nvSpPr>
        <p:spPr bwMode="auto">
          <a:xfrm>
            <a:off x="155575" y="-182033"/>
            <a:ext cx="298450" cy="39793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8" name="Picture 10" descr="Torn Notebook P...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0000"/>
          </a:blip>
          <a:srcRect l="5385" t="8282" r="3052" b="42023"/>
          <a:stretch>
            <a:fillRect/>
          </a:stretch>
        </p:blipFill>
        <p:spPr bwMode="auto">
          <a:xfrm rot="16200000">
            <a:off x="5200636" y="2914635"/>
            <a:ext cx="6858001" cy="1028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322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>
            <a:off x="8643966" y="95227"/>
            <a:ext cx="428628" cy="617981"/>
          </a:xfrm>
          <a:prstGeom prst="rect">
            <a:avLst/>
          </a:prstGeom>
          <a:noFill/>
        </p:spPr>
      </p:pic>
      <p:pic>
        <p:nvPicPr>
          <p:cNvPr id="12290" name="Picture 2" descr="https://img-fotki.yandex.ru/get/16193/37366204.60a/0_15d2f6_e9de7b12_XL.png"/>
          <p:cNvPicPr>
            <a:picLocks noChangeAspect="1" noChangeArrowheads="1"/>
          </p:cNvPicPr>
          <p:nvPr userDrawn="1"/>
        </p:nvPicPr>
        <p:blipFill>
          <a:blip r:embed="rId6" cstate="print">
            <a:lum bright="-10000" contrast="10000"/>
          </a:blip>
          <a:srcRect l="83973" t="-1613"/>
          <a:stretch>
            <a:fillRect/>
          </a:stretch>
        </p:blipFill>
        <p:spPr bwMode="auto">
          <a:xfrm flipH="1">
            <a:off x="8358214" y="476231"/>
            <a:ext cx="785786" cy="6191296"/>
          </a:xfrm>
          <a:prstGeom prst="rect">
            <a:avLst/>
          </a:prstGeom>
          <a:noFill/>
        </p:spPr>
      </p:pic>
      <p:pic>
        <p:nvPicPr>
          <p:cNvPr id="12316" name="Picture 28" descr="http://img-fotki.yandex.ru/get/6822/16969765.23d/0_91210_e76c91b8_orig.png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15338" y="5810268"/>
            <a:ext cx="714380" cy="8761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10" descr="Torn Notebook P...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0000"/>
          </a:blip>
          <a:srcRect l="5385" t="8282" r="3052" b="42023"/>
          <a:stretch>
            <a:fillRect/>
          </a:stretch>
        </p:blipFill>
        <p:spPr bwMode="auto">
          <a:xfrm rot="5400000">
            <a:off x="-2914635" y="2914636"/>
            <a:ext cx="6858001" cy="1028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9" name="Рисунок 28" descr="0_15d2f6_e9de7b12_XL.png"/>
          <p:cNvPicPr>
            <a:picLocks noChangeAspect="1"/>
          </p:cNvPicPr>
          <p:nvPr userDrawn="1"/>
        </p:nvPicPr>
        <p:blipFill>
          <a:blip r:embed="rId6" cstate="print"/>
          <a:srcRect r="84286"/>
          <a:stretch>
            <a:fillRect/>
          </a:stretch>
        </p:blipFill>
        <p:spPr>
          <a:xfrm flipH="1">
            <a:off x="1" y="380979"/>
            <a:ext cx="749245" cy="6317707"/>
          </a:xfrm>
          <a:prstGeom prst="rect">
            <a:avLst/>
          </a:prstGeom>
        </p:spPr>
      </p:pic>
      <p:pic>
        <p:nvPicPr>
          <p:cNvPr id="31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5" cstate="print">
            <a:lum bright="10000"/>
          </a:blip>
          <a:srcRect/>
          <a:stretch>
            <a:fillRect/>
          </a:stretch>
        </p:blipFill>
        <p:spPr bwMode="auto">
          <a:xfrm flipH="1">
            <a:off x="71406" y="95227"/>
            <a:ext cx="428628" cy="617981"/>
          </a:xfrm>
          <a:prstGeom prst="rect">
            <a:avLst/>
          </a:prstGeom>
          <a:noFill/>
        </p:spPr>
      </p:pic>
      <p:pic>
        <p:nvPicPr>
          <p:cNvPr id="34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8" cstate="print">
            <a:lum bright="10000"/>
          </a:blip>
          <a:srcRect r="-20000" b="26021"/>
          <a:stretch>
            <a:fillRect/>
          </a:stretch>
        </p:blipFill>
        <p:spPr bwMode="auto">
          <a:xfrm>
            <a:off x="4500562" y="6540517"/>
            <a:ext cx="357190" cy="317483"/>
          </a:xfrm>
          <a:prstGeom prst="rect">
            <a:avLst/>
          </a:prstGeom>
          <a:noFill/>
        </p:spPr>
      </p:pic>
      <p:pic>
        <p:nvPicPr>
          <p:cNvPr id="35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8" cstate="print">
            <a:lum bright="10000"/>
          </a:blip>
          <a:srcRect r="-20000" b="26021"/>
          <a:stretch>
            <a:fillRect/>
          </a:stretch>
        </p:blipFill>
        <p:spPr bwMode="auto">
          <a:xfrm flipH="1">
            <a:off x="4357686" y="5905517"/>
            <a:ext cx="357190" cy="317483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Torn Notebook P...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0000"/>
          </a:blip>
          <a:srcRect l="5385" t="8282" r="3052" b="42023"/>
          <a:stretch>
            <a:fillRect/>
          </a:stretch>
        </p:blipFill>
        <p:spPr bwMode="auto">
          <a:xfrm rot="5400000">
            <a:off x="-2914635" y="2914636"/>
            <a:ext cx="6858001" cy="1028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0_15d2f6_e9de7b12_XL.png"/>
          <p:cNvPicPr>
            <a:picLocks noChangeAspect="1"/>
          </p:cNvPicPr>
          <p:nvPr userDrawn="1"/>
        </p:nvPicPr>
        <p:blipFill>
          <a:blip r:embed="rId3" cstate="print"/>
          <a:srcRect r="84286"/>
          <a:stretch>
            <a:fillRect/>
          </a:stretch>
        </p:blipFill>
        <p:spPr>
          <a:xfrm flipH="1">
            <a:off x="1" y="380979"/>
            <a:ext cx="749245" cy="6317707"/>
          </a:xfrm>
          <a:prstGeom prst="rect">
            <a:avLst/>
          </a:prstGeom>
        </p:spPr>
      </p:pic>
      <p:pic>
        <p:nvPicPr>
          <p:cNvPr id="9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 flipH="1">
            <a:off x="71406" y="95227"/>
            <a:ext cx="428628" cy="617981"/>
          </a:xfrm>
          <a:prstGeom prst="rect">
            <a:avLst/>
          </a:prstGeom>
          <a:noFill/>
        </p:spPr>
      </p:pic>
      <p:pic>
        <p:nvPicPr>
          <p:cNvPr id="10" name="Рисунок 9" descr="Pattern-Wallpaper-55.jpg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0000" contrast="20000"/>
          </a:blip>
          <a:stretch>
            <a:fillRect/>
          </a:stretch>
        </p:blipFill>
        <p:spPr>
          <a:xfrm>
            <a:off x="1071538" y="95227"/>
            <a:ext cx="8001056" cy="6667547"/>
          </a:xfrm>
          <a:prstGeom prst="frame">
            <a:avLst>
              <a:gd name="adj1" fmla="val 3765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Рисунок 12" descr="0_15d2f6_e9de7b12_XL.png"/>
          <p:cNvPicPr>
            <a:picLocks noChangeAspect="1"/>
          </p:cNvPicPr>
          <p:nvPr userDrawn="1"/>
        </p:nvPicPr>
        <p:blipFill>
          <a:blip r:embed="rId3" cstate="print"/>
          <a:srcRect t="32408"/>
          <a:stretch>
            <a:fillRect/>
          </a:stretch>
        </p:blipFill>
        <p:spPr>
          <a:xfrm>
            <a:off x="1071540" y="95228"/>
            <a:ext cx="8001054" cy="6667545"/>
          </a:xfrm>
          <a:prstGeom prst="frame">
            <a:avLst>
              <a:gd name="adj1" fmla="val 3549"/>
            </a:avLst>
          </a:prstGeom>
        </p:spPr>
      </p:pic>
      <p:pic>
        <p:nvPicPr>
          <p:cNvPr id="12" name="Рисунок 11" descr="welcome-back-to-school-clipart-1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3621136" y="5429265"/>
            <a:ext cx="5522864" cy="11870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 descr="Torn Notebook P...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0000"/>
          </a:blip>
          <a:srcRect l="5385" t="8282" r="3052" b="42023"/>
          <a:stretch>
            <a:fillRect/>
          </a:stretch>
        </p:blipFill>
        <p:spPr bwMode="auto">
          <a:xfrm rot="16200000">
            <a:off x="5200636" y="2914635"/>
            <a:ext cx="6858001" cy="1028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8643966" y="95227"/>
            <a:ext cx="428628" cy="617981"/>
          </a:xfrm>
          <a:prstGeom prst="rect">
            <a:avLst/>
          </a:prstGeom>
          <a:noFill/>
        </p:spPr>
      </p:pic>
      <p:pic>
        <p:nvPicPr>
          <p:cNvPr id="10" name="Picture 2" descr="https://img-fotki.yandex.ru/get/16193/37366204.60a/0_15d2f6_e9de7b12_XL.png"/>
          <p:cNvPicPr>
            <a:picLocks noChangeAspect="1" noChangeArrowheads="1"/>
          </p:cNvPicPr>
          <p:nvPr userDrawn="1"/>
        </p:nvPicPr>
        <p:blipFill>
          <a:blip r:embed="rId4" cstate="print">
            <a:lum bright="-10000" contrast="10000"/>
          </a:blip>
          <a:srcRect l="83973" t="-1613"/>
          <a:stretch>
            <a:fillRect/>
          </a:stretch>
        </p:blipFill>
        <p:spPr bwMode="auto">
          <a:xfrm flipH="1">
            <a:off x="8358214" y="476231"/>
            <a:ext cx="785786" cy="6191296"/>
          </a:xfrm>
          <a:prstGeom prst="rect">
            <a:avLst/>
          </a:prstGeom>
          <a:noFill/>
        </p:spPr>
      </p:pic>
      <p:pic>
        <p:nvPicPr>
          <p:cNvPr id="11" name="Picture 10" descr="Torn Notebook P...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0000"/>
          </a:blip>
          <a:srcRect l="5385" t="8282" r="3052" b="42023"/>
          <a:stretch>
            <a:fillRect/>
          </a:stretch>
        </p:blipFill>
        <p:spPr bwMode="auto">
          <a:xfrm rot="5400000">
            <a:off x="-2914635" y="2914636"/>
            <a:ext cx="6858001" cy="1028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Рисунок 11" descr="0_15d2f6_e9de7b12_XL.png"/>
          <p:cNvPicPr>
            <a:picLocks noChangeAspect="1"/>
          </p:cNvPicPr>
          <p:nvPr userDrawn="1"/>
        </p:nvPicPr>
        <p:blipFill>
          <a:blip r:embed="rId4" cstate="print"/>
          <a:srcRect r="84286"/>
          <a:stretch>
            <a:fillRect/>
          </a:stretch>
        </p:blipFill>
        <p:spPr>
          <a:xfrm flipH="1">
            <a:off x="1" y="380979"/>
            <a:ext cx="749245" cy="6317707"/>
          </a:xfrm>
          <a:prstGeom prst="rect">
            <a:avLst/>
          </a:prstGeom>
        </p:spPr>
      </p:pic>
      <p:pic>
        <p:nvPicPr>
          <p:cNvPr id="13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 flipH="1">
            <a:off x="71406" y="95227"/>
            <a:ext cx="428628" cy="617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Torn Notebook P...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0000"/>
          </a:blip>
          <a:srcRect l="5385" t="8282" r="3052" b="42023"/>
          <a:stretch>
            <a:fillRect/>
          </a:stretch>
        </p:blipFill>
        <p:spPr bwMode="auto">
          <a:xfrm rot="5400000">
            <a:off x="-2914635" y="2914636"/>
            <a:ext cx="6858001" cy="1028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0_15d2f6_e9de7b12_XL.png"/>
          <p:cNvPicPr>
            <a:picLocks noChangeAspect="1"/>
          </p:cNvPicPr>
          <p:nvPr userDrawn="1"/>
        </p:nvPicPr>
        <p:blipFill>
          <a:blip r:embed="rId3" cstate="print"/>
          <a:srcRect r="84286"/>
          <a:stretch>
            <a:fillRect/>
          </a:stretch>
        </p:blipFill>
        <p:spPr>
          <a:xfrm flipH="1">
            <a:off x="1" y="380979"/>
            <a:ext cx="749245" cy="6317707"/>
          </a:xfrm>
          <a:prstGeom prst="rect">
            <a:avLst/>
          </a:prstGeom>
        </p:spPr>
      </p:pic>
      <p:pic>
        <p:nvPicPr>
          <p:cNvPr id="9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 flipH="1">
            <a:off x="71406" y="95227"/>
            <a:ext cx="428628" cy="617981"/>
          </a:xfrm>
          <a:prstGeom prst="rect">
            <a:avLst/>
          </a:prstGeom>
          <a:noFill/>
        </p:spPr>
      </p:pic>
      <p:pic>
        <p:nvPicPr>
          <p:cNvPr id="10" name="Рисунок 9" descr="Pattern-Wallpaper-55.jpg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0000" contrast="20000"/>
          </a:blip>
          <a:stretch>
            <a:fillRect/>
          </a:stretch>
        </p:blipFill>
        <p:spPr>
          <a:xfrm>
            <a:off x="1071538" y="95227"/>
            <a:ext cx="8001056" cy="6667547"/>
          </a:xfrm>
          <a:prstGeom prst="frame">
            <a:avLst>
              <a:gd name="adj1" fmla="val 3765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Рисунок 12" descr="0_15d2f6_e9de7b12_XL.png"/>
          <p:cNvPicPr>
            <a:picLocks noChangeAspect="1"/>
          </p:cNvPicPr>
          <p:nvPr userDrawn="1"/>
        </p:nvPicPr>
        <p:blipFill>
          <a:blip r:embed="rId3" cstate="print"/>
          <a:srcRect t="32408"/>
          <a:stretch>
            <a:fillRect/>
          </a:stretch>
        </p:blipFill>
        <p:spPr>
          <a:xfrm>
            <a:off x="1071540" y="95228"/>
            <a:ext cx="8001054" cy="6667545"/>
          </a:xfrm>
          <a:prstGeom prst="frame">
            <a:avLst>
              <a:gd name="adj1" fmla="val 3549"/>
            </a:avLst>
          </a:prstGeom>
        </p:spPr>
      </p:pic>
      <p:pic>
        <p:nvPicPr>
          <p:cNvPr id="12" name="Рисунок 11" descr="welcome-back-to-school-clipart-1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3621136" y="5429265"/>
            <a:ext cx="5522864" cy="11870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Torn Notebook P...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30000"/>
          </a:blip>
          <a:srcRect l="5385" t="8282" r="3052" b="42023"/>
          <a:stretch>
            <a:fillRect/>
          </a:stretch>
        </p:blipFill>
        <p:spPr bwMode="auto">
          <a:xfrm rot="5400000">
            <a:off x="-2914635" y="2914636"/>
            <a:ext cx="6858001" cy="1028730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 descr="0_15d2f6_e9de7b12_XL.png"/>
          <p:cNvPicPr>
            <a:picLocks noChangeAspect="1"/>
          </p:cNvPicPr>
          <p:nvPr userDrawn="1"/>
        </p:nvPicPr>
        <p:blipFill>
          <a:blip r:embed="rId3" cstate="print"/>
          <a:srcRect r="84286"/>
          <a:stretch>
            <a:fillRect/>
          </a:stretch>
        </p:blipFill>
        <p:spPr>
          <a:xfrm flipH="1">
            <a:off x="1" y="380979"/>
            <a:ext cx="749245" cy="6317707"/>
          </a:xfrm>
          <a:prstGeom prst="rect">
            <a:avLst/>
          </a:prstGeom>
        </p:spPr>
      </p:pic>
      <p:pic>
        <p:nvPicPr>
          <p:cNvPr id="9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 flipH="1">
            <a:off x="71406" y="95227"/>
            <a:ext cx="428628" cy="617981"/>
          </a:xfrm>
          <a:prstGeom prst="rect">
            <a:avLst/>
          </a:prstGeom>
          <a:noFill/>
        </p:spPr>
      </p:pic>
      <p:pic>
        <p:nvPicPr>
          <p:cNvPr id="10" name="Рисунок 9" descr="Pattern-Wallpaper-55.jpg"/>
          <p:cNvPicPr>
            <a:picLocks noChangeAspect="1"/>
          </p:cNvPicPr>
          <p:nvPr userDrawn="1"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0000" contrast="20000"/>
          </a:blip>
          <a:stretch>
            <a:fillRect/>
          </a:stretch>
        </p:blipFill>
        <p:spPr>
          <a:xfrm>
            <a:off x="1071538" y="95227"/>
            <a:ext cx="8001056" cy="6667547"/>
          </a:xfrm>
          <a:prstGeom prst="frame">
            <a:avLst>
              <a:gd name="adj1" fmla="val 3765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3" name="Рисунок 12" descr="0_15d2f6_e9de7b12_XL.png"/>
          <p:cNvPicPr>
            <a:picLocks noChangeAspect="1"/>
          </p:cNvPicPr>
          <p:nvPr userDrawn="1"/>
        </p:nvPicPr>
        <p:blipFill>
          <a:blip r:embed="rId3" cstate="print"/>
          <a:srcRect t="32408"/>
          <a:stretch>
            <a:fillRect/>
          </a:stretch>
        </p:blipFill>
        <p:spPr>
          <a:xfrm>
            <a:off x="1071540" y="95228"/>
            <a:ext cx="8001054" cy="6667545"/>
          </a:xfrm>
          <a:prstGeom prst="frame">
            <a:avLst>
              <a:gd name="adj1" fmla="val 3549"/>
            </a:avLst>
          </a:prstGeom>
        </p:spPr>
      </p:pic>
      <p:pic>
        <p:nvPicPr>
          <p:cNvPr id="12" name="Рисунок 11" descr="welcome-back-to-school-clipart-1.jpg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3621136" y="5429265"/>
            <a:ext cx="5522864" cy="11870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0_15d2f6_e9de7b12_XL.png"/>
          <p:cNvPicPr>
            <a:picLocks noChangeAspect="1"/>
          </p:cNvPicPr>
          <p:nvPr userDrawn="1"/>
        </p:nvPicPr>
        <p:blipFill>
          <a:blip r:embed="rId2" cstate="print"/>
          <a:srcRect t="32408"/>
          <a:stretch>
            <a:fillRect/>
          </a:stretch>
        </p:blipFill>
        <p:spPr>
          <a:xfrm>
            <a:off x="142844" y="190478"/>
            <a:ext cx="8858312" cy="6477045"/>
          </a:xfrm>
          <a:prstGeom prst="frame">
            <a:avLst>
              <a:gd name="adj1" fmla="val 3549"/>
            </a:avLst>
          </a:prstGeom>
        </p:spPr>
      </p:pic>
      <p:pic>
        <p:nvPicPr>
          <p:cNvPr id="14" name="Рисунок 13" descr="Pattern-Wallpaper-55.jp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0000" contrast="20000"/>
          </a:blip>
          <a:stretch>
            <a:fillRect/>
          </a:stretch>
        </p:blipFill>
        <p:spPr>
          <a:xfrm>
            <a:off x="285720" y="380979"/>
            <a:ext cx="8572560" cy="6096043"/>
          </a:xfrm>
          <a:prstGeom prst="frame">
            <a:avLst>
              <a:gd name="adj1" fmla="val 303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5" name="Рисунок 14" descr="Pattern-Wallpaper-55.jp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0000"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frame">
            <a:avLst>
              <a:gd name="adj1" fmla="val 3143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1" name="Рисунок 10" descr="welcome-back-to-school-clipart-1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357158" y="5334013"/>
            <a:ext cx="4357718" cy="936619"/>
          </a:xfrm>
          <a:prstGeom prst="rect">
            <a:avLst/>
          </a:prstGeom>
        </p:spPr>
      </p:pic>
      <p:pic>
        <p:nvPicPr>
          <p:cNvPr id="12" name="Рисунок 11" descr="welcome-back-to-school-clipart-1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 flipH="1">
            <a:off x="4500562" y="5334013"/>
            <a:ext cx="4357686" cy="93661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0_15d2f6_e9de7b12_XL.png"/>
          <p:cNvPicPr>
            <a:picLocks noChangeAspect="1"/>
          </p:cNvPicPr>
          <p:nvPr userDrawn="1"/>
        </p:nvPicPr>
        <p:blipFill>
          <a:blip r:embed="rId2" cstate="print"/>
          <a:srcRect t="32408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11" name="Прямоугольник 10"/>
          <p:cNvSpPr/>
          <p:nvPr userDrawn="1"/>
        </p:nvSpPr>
        <p:spPr>
          <a:xfrm>
            <a:off x="357158" y="476230"/>
            <a:ext cx="8501122" cy="5905541"/>
          </a:xfrm>
          <a:prstGeom prst="rect">
            <a:avLst/>
          </a:prstGeom>
          <a:solidFill>
            <a:srgbClr val="FFE4D9">
              <a:alpha val="97647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Pattern-Wallpaper-55.jpg"/>
          <p:cNvPicPr>
            <a:picLocks noChangeAspect="1"/>
          </p:cNvPicPr>
          <p:nvPr userDrawn="1"/>
        </p:nvPicPr>
        <p:blipFill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lum bright="30000" contrast="20000"/>
          </a:blip>
          <a:stretch>
            <a:fillRect/>
          </a:stretch>
        </p:blipFill>
        <p:spPr>
          <a:xfrm>
            <a:off x="214282" y="285728"/>
            <a:ext cx="8715436" cy="6286544"/>
          </a:xfrm>
          <a:prstGeom prst="frame">
            <a:avLst>
              <a:gd name="adj1" fmla="val 3765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Рисунок 7" descr="0_15d2f6_e9de7b12_XL.png"/>
          <p:cNvPicPr>
            <a:picLocks noChangeAspect="1"/>
          </p:cNvPicPr>
          <p:nvPr userDrawn="1"/>
        </p:nvPicPr>
        <p:blipFill>
          <a:blip r:embed="rId2" cstate="print"/>
          <a:srcRect t="32408"/>
          <a:stretch>
            <a:fillRect/>
          </a:stretch>
        </p:blipFill>
        <p:spPr>
          <a:xfrm>
            <a:off x="214282" y="285728"/>
            <a:ext cx="8715437" cy="6286544"/>
          </a:xfrm>
          <a:prstGeom prst="frame">
            <a:avLst>
              <a:gd name="adj1" fmla="val 3549"/>
            </a:avLst>
          </a:prstGeom>
        </p:spPr>
      </p:pic>
      <p:pic>
        <p:nvPicPr>
          <p:cNvPr id="12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 flipH="1">
            <a:off x="142844" y="190477"/>
            <a:ext cx="428628" cy="617981"/>
          </a:xfrm>
          <a:prstGeom prst="rect">
            <a:avLst/>
          </a:prstGeom>
          <a:noFill/>
        </p:spPr>
      </p:pic>
      <p:pic>
        <p:nvPicPr>
          <p:cNvPr id="13" name="Picture 34" descr="https://www.noteboardapp.com/tablon/imagenes/pushpins/pushpin11.png"/>
          <p:cNvPicPr>
            <a:picLocks noChangeAspect="1" noChangeArrowheads="1"/>
          </p:cNvPicPr>
          <p:nvPr userDrawn="1"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8572528" y="190477"/>
            <a:ext cx="428628" cy="6179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8" descr="https://img-fotki.yandex.ru/get/4106/37366204.5ff/0_15aa41_e244a0f6_XL.png"/>
          <p:cNvPicPr>
            <a:picLocks noChangeAspect="1" noChangeArrowheads="1"/>
          </p:cNvPicPr>
          <p:nvPr userDrawn="1"/>
        </p:nvPicPr>
        <p:blipFill>
          <a:blip r:embed="rId2" cstate="print"/>
          <a:srcRect l="5493" t="-1053" r="29919"/>
          <a:stretch>
            <a:fillRect/>
          </a:stretch>
        </p:blipFill>
        <p:spPr bwMode="auto">
          <a:xfrm>
            <a:off x="3214678" y="0"/>
            <a:ext cx="3286116" cy="6855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8" descr="https://img-fotki.yandex.ru/get/4106/37366204.5ff/0_15aa41_e244a0f6_XL.png"/>
          <p:cNvPicPr>
            <a:picLocks noChangeAspect="1" noChangeArrowheads="1"/>
          </p:cNvPicPr>
          <p:nvPr userDrawn="1"/>
        </p:nvPicPr>
        <p:blipFill>
          <a:blip r:embed="rId2" cstate="print"/>
          <a:srcRect l="5493" t="-1053" r="29919"/>
          <a:stretch>
            <a:fillRect/>
          </a:stretch>
        </p:blipFill>
        <p:spPr bwMode="auto">
          <a:xfrm>
            <a:off x="0" y="0"/>
            <a:ext cx="3286116" cy="6855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8" descr="https://img-fotki.yandex.ru/get/4106/37366204.5ff/0_15aa41_e244a0f6_XL.png"/>
          <p:cNvPicPr>
            <a:picLocks noChangeAspect="1" noChangeArrowheads="1"/>
          </p:cNvPicPr>
          <p:nvPr userDrawn="1"/>
        </p:nvPicPr>
        <p:blipFill>
          <a:blip r:embed="rId2" cstate="print"/>
          <a:srcRect l="5493" t="-1053" r="29919"/>
          <a:stretch>
            <a:fillRect/>
          </a:stretch>
        </p:blipFill>
        <p:spPr bwMode="auto">
          <a:xfrm flipH="1">
            <a:off x="5856546" y="0"/>
            <a:ext cx="328745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8" descr="https://img-fotki.yandex.ru/get/53993/200418627.181/0_17ebaa_ef5e8f78_orig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20000" contrast="-20000"/>
          </a:blip>
          <a:srcRect r="-627" b="10222"/>
          <a:stretch>
            <a:fillRect/>
          </a:stretch>
        </p:blipFill>
        <p:spPr bwMode="auto">
          <a:xfrm rot="10800000">
            <a:off x="428596" y="190478"/>
            <a:ext cx="4000528" cy="65227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8" descr="https://img-fotki.yandex.ru/get/53993/200418627.181/0_17ebaa_ef5e8f78_orig.png"/>
          <p:cNvPicPr>
            <a:picLocks noChangeAspect="1" noChangeArrowheads="1"/>
          </p:cNvPicPr>
          <p:nvPr userDrawn="1"/>
        </p:nvPicPr>
        <p:blipFill>
          <a:blip r:embed="rId3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20000" contrast="-20000"/>
          </a:blip>
          <a:srcRect r="-627" b="10222"/>
          <a:stretch>
            <a:fillRect/>
          </a:stretch>
        </p:blipFill>
        <p:spPr bwMode="auto">
          <a:xfrm>
            <a:off x="4714876" y="190478"/>
            <a:ext cx="4000528" cy="6522732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6" descr="http://www.freshuu.com/i/2017/01/light-green-wallpaper-high-quality.jpg"/>
          <p:cNvPicPr>
            <a:picLocks noChangeAspect="1" noChangeArrowheads="1"/>
          </p:cNvPicPr>
          <p:nvPr userDrawn="1"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357158" y="476230"/>
            <a:ext cx="8429684" cy="5905541"/>
          </a:xfrm>
          <a:prstGeom prst="rec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6858016" y="6350003"/>
            <a:ext cx="2285984" cy="507997"/>
          </a:xfrm>
          <a:prstGeom prst="rect">
            <a:avLst/>
          </a:prstGeom>
          <a:noFill/>
        </p:spPr>
      </p:pic>
      <p:pic>
        <p:nvPicPr>
          <p:cNvPr id="12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0" y="6350003"/>
            <a:ext cx="2285984" cy="507997"/>
          </a:xfrm>
          <a:prstGeom prst="rect">
            <a:avLst/>
          </a:prstGeom>
          <a:noFill/>
        </p:spPr>
      </p:pic>
      <p:pic>
        <p:nvPicPr>
          <p:cNvPr id="13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6858016" y="0"/>
            <a:ext cx="2285984" cy="507997"/>
          </a:xfrm>
          <a:prstGeom prst="rect">
            <a:avLst/>
          </a:prstGeom>
          <a:noFill/>
        </p:spPr>
      </p:pic>
      <p:pic>
        <p:nvPicPr>
          <p:cNvPr id="14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0" y="0"/>
            <a:ext cx="2285984" cy="507997"/>
          </a:xfrm>
          <a:prstGeom prst="rect">
            <a:avLst/>
          </a:prstGeom>
          <a:noFill/>
        </p:spPr>
      </p:pic>
      <p:pic>
        <p:nvPicPr>
          <p:cNvPr id="15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2285984" y="0"/>
            <a:ext cx="2285984" cy="507997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flipV="1">
            <a:off x="4572000" y="0"/>
            <a:ext cx="2285984" cy="507997"/>
          </a:xfrm>
          <a:prstGeom prst="rect">
            <a:avLst/>
          </a:prstGeom>
          <a:noFill/>
        </p:spPr>
      </p:pic>
      <p:pic>
        <p:nvPicPr>
          <p:cNvPr id="17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-1333491" y="1714469"/>
            <a:ext cx="3047979" cy="380998"/>
          </a:xfrm>
          <a:prstGeom prst="rect">
            <a:avLst/>
          </a:prstGeom>
          <a:noFill/>
        </p:spPr>
      </p:pic>
      <p:pic>
        <p:nvPicPr>
          <p:cNvPr id="18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6200000" flipV="1">
            <a:off x="-1333491" y="4762490"/>
            <a:ext cx="3047979" cy="380998"/>
          </a:xfrm>
          <a:prstGeom prst="rect">
            <a:avLst/>
          </a:prstGeom>
          <a:noFill/>
        </p:spPr>
      </p:pic>
      <p:pic>
        <p:nvPicPr>
          <p:cNvPr id="19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2285984" y="6350003"/>
            <a:ext cx="2285984" cy="507997"/>
          </a:xfrm>
          <a:prstGeom prst="rect">
            <a:avLst/>
          </a:prstGeom>
          <a:noFill/>
        </p:spPr>
      </p:pic>
      <p:pic>
        <p:nvPicPr>
          <p:cNvPr id="20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10800000" flipV="1">
            <a:off x="4572000" y="6350003"/>
            <a:ext cx="2285984" cy="507997"/>
          </a:xfrm>
          <a:prstGeom prst="rect">
            <a:avLst/>
          </a:prstGeom>
          <a:noFill/>
        </p:spPr>
      </p:pic>
      <p:pic>
        <p:nvPicPr>
          <p:cNvPr id="21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V="1">
            <a:off x="7429512" y="1714469"/>
            <a:ext cx="3047979" cy="380998"/>
          </a:xfrm>
          <a:prstGeom prst="rect">
            <a:avLst/>
          </a:prstGeom>
          <a:noFill/>
        </p:spPr>
      </p:pic>
      <p:pic>
        <p:nvPicPr>
          <p:cNvPr id="22" name="Picture 10" descr="http://weclipart.com/gimg/DF1A8003A13C640F/school-borders-clipart-DJI_BacktoSchool_pencilborder_art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 rot="5400000" flipV="1">
            <a:off x="7429512" y="4762490"/>
            <a:ext cx="3047979" cy="380998"/>
          </a:xfrm>
          <a:prstGeom prst="rect">
            <a:avLst/>
          </a:prstGeom>
          <a:noFill/>
        </p:spPr>
      </p:pic>
      <p:pic>
        <p:nvPicPr>
          <p:cNvPr id="9" name="Picture 8" descr="https://img-fotki.yandex.ru/get/53993/200418627.181/0_17ebaa_ef5e8f78_orig.png"/>
          <p:cNvPicPr>
            <a:picLocks noChangeAspect="1" noChangeArrowheads="1"/>
          </p:cNvPicPr>
          <p:nvPr userDrawn="1"/>
        </p:nvPicPr>
        <p:blipFill>
          <a:blip r:embed="rId4" cstate="print">
            <a:duotone>
              <a:prstClr val="black"/>
              <a:schemeClr val="accent3">
                <a:tint val="45000"/>
                <a:satMod val="400000"/>
              </a:schemeClr>
            </a:duotone>
            <a:lum bright="20000" contrast="-20000"/>
          </a:blip>
          <a:srcRect r="-627" b="10222"/>
          <a:stretch>
            <a:fillRect/>
          </a:stretch>
        </p:blipFill>
        <p:spPr bwMode="auto">
          <a:xfrm flipH="1">
            <a:off x="6215074" y="3429000"/>
            <a:ext cx="2571768" cy="2952771"/>
          </a:xfrm>
          <a:prstGeom prst="rtTriangle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18" descr="https://img-fotki.yandex.ru/get/4106/37366204.5ff/0_15aa41_e244a0f6_XL.png"/>
          <p:cNvPicPr>
            <a:picLocks noChangeAspect="1" noChangeArrowheads="1"/>
          </p:cNvPicPr>
          <p:nvPr userDrawn="1"/>
        </p:nvPicPr>
        <p:blipFill>
          <a:blip r:embed="rId5" cstate="print"/>
          <a:srcRect l="5493" t="51440" r="29919"/>
          <a:stretch>
            <a:fillRect/>
          </a:stretch>
        </p:blipFill>
        <p:spPr bwMode="auto">
          <a:xfrm flipH="1">
            <a:off x="6215074" y="3714752"/>
            <a:ext cx="2286016" cy="2667019"/>
          </a:xfrm>
          <a:prstGeom prst="rtTriangle">
            <a:avLst/>
          </a:prstGeom>
          <a:noFill/>
          <a:ln>
            <a:noFill/>
          </a:ln>
        </p:spPr>
      </p:pic>
      <p:pic>
        <p:nvPicPr>
          <p:cNvPr id="8" name="Рисунок 7" descr="f34bf592bc47928a2f34c76a5ff42 1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7358082" y="4000504"/>
            <a:ext cx="1295508" cy="266701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1071546"/>
            <a:ext cx="6741392" cy="33547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i="1" dirty="0" smtClean="0">
                <a:ln w="11430"/>
                <a:solidFill>
                  <a:srgbClr val="FF4B4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Segoe Script" pitchFamily="34" charset="0"/>
              </a:rPr>
              <a:t>ЦВЕТЫ ЖИЗНИ </a:t>
            </a:r>
          </a:p>
          <a:p>
            <a:pPr algn="ctr"/>
            <a:endParaRPr lang="ru-RU" sz="3600" b="1" i="1" dirty="0" smtClean="0">
              <a:ln w="11430"/>
              <a:solidFill>
                <a:srgbClr val="FF4B4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Segoe Script" pitchFamily="34" charset="0"/>
            </a:endParaRPr>
          </a:p>
          <a:p>
            <a:pPr algn="ctr"/>
            <a:r>
              <a:rPr lang="ru-RU" sz="2800" b="1" i="1" dirty="0" smtClean="0">
                <a:ln w="11430"/>
                <a:solidFill>
                  <a:srgbClr val="FF4B4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Segoe Script" pitchFamily="34" charset="0"/>
              </a:rPr>
              <a:t>Психологическая </a:t>
            </a:r>
            <a:r>
              <a:rPr lang="ru-RU" sz="2800" b="1" i="1" dirty="0" smtClean="0">
                <a:ln w="11430"/>
                <a:solidFill>
                  <a:srgbClr val="FF4B4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Segoe Script" pitchFamily="34" charset="0"/>
              </a:rPr>
              <a:t>готовность  первоклассников 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FF4B4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Segoe Script" pitchFamily="34" charset="0"/>
              </a:rPr>
              <a:t>и</a:t>
            </a:r>
          </a:p>
          <a:p>
            <a:pPr algn="ctr"/>
            <a:r>
              <a:rPr lang="ru-RU" sz="2800" b="1" i="1" dirty="0" smtClean="0">
                <a:ln w="11430"/>
                <a:solidFill>
                  <a:srgbClr val="FF4B4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Segoe Script" pitchFamily="34" charset="0"/>
              </a:rPr>
              <a:t> адаптация к школьному </a:t>
            </a:r>
            <a:r>
              <a:rPr lang="ru-RU" sz="2800" b="1" i="1" dirty="0" smtClean="0">
                <a:ln w="11430"/>
                <a:solidFill>
                  <a:srgbClr val="FF4B4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60000" endA="900" endPos="58000" dir="5400000" sy="-100000" algn="bl" rotWithShape="0"/>
                </a:effectLst>
                <a:latin typeface="Segoe Script" pitchFamily="34" charset="0"/>
              </a:rPr>
              <a:t>обучению </a:t>
            </a:r>
            <a:endParaRPr lang="ru-RU" sz="2800" b="1" i="1" dirty="0" smtClean="0">
              <a:ln w="11430"/>
              <a:solidFill>
                <a:srgbClr val="FF4B4F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60000" endA="900" endPos="58000" dir="5400000" sy="-100000" algn="bl" rotWithShape="0"/>
              </a:effectLst>
              <a:latin typeface="Segoe Scrip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7686" y="464344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Педагог-психолог Шолохова И.В.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214546" y="428604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МБОУ «</a:t>
            </a:r>
            <a:r>
              <a:rPr lang="ru-RU" dirty="0" err="1" smtClean="0"/>
              <a:t>Пинежская</a:t>
            </a:r>
            <a:r>
              <a:rPr lang="ru-RU" dirty="0" smtClean="0"/>
              <a:t> СШ №117»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908720"/>
            <a:ext cx="56166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Главное правило:  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772816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Segoe Script" pitchFamily="34" charset="0"/>
              </a:rPr>
              <a:t>Только сообща</a:t>
            </a:r>
            <a:r>
              <a:rPr lang="ru-RU" sz="3600" b="1" dirty="0" smtClean="0">
                <a:solidFill>
                  <a:srgbClr val="FF0000"/>
                </a:solidFill>
                <a:latin typeface="Segoe Script" pitchFamily="34" charset="0"/>
              </a:rPr>
              <a:t>,</a:t>
            </a:r>
            <a:r>
              <a:rPr lang="ru-RU" sz="3600" b="1" dirty="0" smtClean="0">
                <a:solidFill>
                  <a:srgbClr val="0070C0"/>
                </a:solidFill>
                <a:latin typeface="Segoe Script" pitchFamily="34" charset="0"/>
              </a:rPr>
              <a:t> </a:t>
            </a:r>
          </a:p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Segoe Script" pitchFamily="34" charset="0"/>
              </a:rPr>
              <a:t>все вместе</a:t>
            </a:r>
            <a:r>
              <a:rPr lang="ru-RU" sz="3600" b="1" dirty="0" smtClean="0">
                <a:solidFill>
                  <a:srgbClr val="FF0000"/>
                </a:solidFill>
                <a:latin typeface="Segoe Script" pitchFamily="34" charset="0"/>
              </a:rPr>
              <a:t>,</a:t>
            </a:r>
            <a:r>
              <a:rPr lang="ru-RU" sz="3600" b="1" dirty="0" smtClean="0">
                <a:solidFill>
                  <a:srgbClr val="0070C0"/>
                </a:solidFill>
                <a:latin typeface="Segoe Script" pitchFamily="34" charset="0"/>
              </a:rPr>
              <a:t> </a:t>
            </a:r>
          </a:p>
          <a:p>
            <a:pPr algn="ctr"/>
            <a:r>
              <a:rPr lang="ru-RU" sz="3600" b="1" u="sng" dirty="0" smtClean="0">
                <a:solidFill>
                  <a:srgbClr val="FF0000"/>
                </a:solidFill>
                <a:latin typeface="Segoe Script" pitchFamily="34" charset="0"/>
              </a:rPr>
              <a:t>мы преодолеем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Segoe Script" pitchFamily="34" charset="0"/>
              </a:rPr>
              <a:t>все трудности </a:t>
            </a:r>
          </a:p>
          <a:p>
            <a:pPr algn="ctr"/>
            <a:r>
              <a:rPr lang="ru-RU" sz="3600" b="1" dirty="0" smtClean="0">
                <a:solidFill>
                  <a:srgbClr val="0070C0"/>
                </a:solidFill>
                <a:latin typeface="Segoe Script" pitchFamily="34" charset="0"/>
              </a:rPr>
              <a:t>в воспитании и обучении детей!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548680"/>
            <a:ext cx="417646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Segoe Script" pitchFamily="34" charset="0"/>
                <a:cs typeface="Times New Roman" pitchFamily="18" charset="0"/>
              </a:rPr>
              <a:t>Признаки успешной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Segoe Script" pitchFamily="34" charset="0"/>
                <a:cs typeface="Times New Roman" pitchFamily="18" charset="0"/>
              </a:rPr>
              <a:t>адаптации: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Ребенку нравится в школе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Серьезных затруднений при обучении не испытывает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Самостоятельность при выполнении учебных заданий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Удовлетворенность отношениями с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одноклассниками и учителем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Хорошее настроение, активное отношение к учёбе, добросовестное выполнение требований учителя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32040" y="548680"/>
            <a:ext cx="374441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Segoe Script" pitchFamily="34" charset="0"/>
                <a:cs typeface="Times New Roman" pitchFamily="18" charset="0"/>
              </a:rPr>
              <a:t>Признаки затрудненной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Segoe Script" pitchFamily="34" charset="0"/>
                <a:cs typeface="Times New Roman" pitchFamily="18" charset="0"/>
              </a:rPr>
              <a:t>адаптации: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Тревожность и неуверенность в себе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Изменение поведения: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Возбуждение и даже агрессивность, или заторможенность, чувство страха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выполнение требований учителя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Частое выяснение отношений со сверстниками (драка, капризы, жалобы)</a:t>
            </a:r>
          </a:p>
          <a:p>
            <a:pPr>
              <a:buFont typeface="Wingdings" pitchFamily="2" charset="2"/>
              <a:buChar char="Ø"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484784"/>
            <a:ext cx="700526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latin typeface="Segoe Script" pitchFamily="34" charset="0"/>
              </a:rPr>
              <a:t>Спасибо </a:t>
            </a:r>
          </a:p>
          <a:p>
            <a:pPr algn="ctr"/>
            <a:endParaRPr lang="ru-RU" sz="6000" dirty="0" smtClean="0">
              <a:latin typeface="Segoe Script" pitchFamily="34" charset="0"/>
            </a:endParaRPr>
          </a:p>
          <a:p>
            <a:pPr algn="ctr"/>
            <a:r>
              <a:rPr lang="ru-RU" sz="6000" dirty="0" smtClean="0">
                <a:latin typeface="Segoe Script" pitchFamily="34" charset="0"/>
              </a:rPr>
              <a:t>за внимание!</a:t>
            </a:r>
            <a:endParaRPr lang="ru-RU" sz="6000" dirty="0"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5400" y="304801"/>
            <a:ext cx="6781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Segoe Script" pitchFamily="34" charset="0"/>
              </a:rPr>
              <a:t>Психологическая готовность к школьному обучению</a:t>
            </a:r>
            <a:r>
              <a:rPr lang="ru-RU" sz="2800" b="1" dirty="0" smtClean="0">
                <a:solidFill>
                  <a:srgbClr val="FF0000"/>
                </a:solidFill>
                <a:latin typeface="Segoe Script" pitchFamily="34" charset="0"/>
              </a:rPr>
              <a:t>:</a:t>
            </a:r>
            <a:endParaRPr lang="ru-RU" sz="2800" dirty="0">
              <a:latin typeface="Segoe Scrip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3000" y="2057400"/>
            <a:ext cx="71628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Segoe Script" pitchFamily="34" charset="0"/>
              </a:rPr>
              <a:t>Интеллектуальная готовность</a:t>
            </a:r>
          </a:p>
          <a:p>
            <a:pPr lvl="0">
              <a:buFont typeface="Wingdings" pitchFamily="2" charset="2"/>
              <a:buChar char="Ø"/>
            </a:pPr>
            <a:r>
              <a:rPr lang="ru-RU" sz="3200" dirty="0" err="1" smtClean="0">
                <a:latin typeface="Segoe Script" pitchFamily="34" charset="0"/>
              </a:rPr>
              <a:t>Мотивационно-личностная</a:t>
            </a:r>
            <a:r>
              <a:rPr lang="ru-RU" sz="3200" dirty="0" smtClean="0">
                <a:latin typeface="Segoe Script" pitchFamily="34" charset="0"/>
              </a:rPr>
              <a:t> готовность</a:t>
            </a: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Segoe Script" pitchFamily="34" charset="0"/>
              </a:rPr>
              <a:t>Социально-психологическая готовность</a:t>
            </a:r>
          </a:p>
          <a:p>
            <a:pPr lvl="0">
              <a:buFont typeface="Wingdings" pitchFamily="2" charset="2"/>
              <a:buChar char="Ø"/>
            </a:pPr>
            <a:r>
              <a:rPr lang="ru-RU" sz="3200" dirty="0" smtClean="0">
                <a:latin typeface="Segoe Script" pitchFamily="34" charset="0"/>
              </a:rPr>
              <a:t>Эмоционально-волевая готовность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762000"/>
            <a:ext cx="78486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Segoe Script" pitchFamily="34" charset="0"/>
              </a:rPr>
              <a:t>Начало школьной жизни –</a:t>
            </a:r>
          </a:p>
          <a:p>
            <a:r>
              <a:rPr lang="ru-RU" sz="3200" b="1" dirty="0" smtClean="0">
                <a:latin typeface="Segoe Script" pitchFamily="34" charset="0"/>
              </a:rPr>
              <a:t> </a:t>
            </a:r>
            <a:endParaRPr lang="ru-RU" sz="3200" dirty="0">
              <a:latin typeface="Segoe Scrip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" y="1219201"/>
            <a:ext cx="8686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серьезное испытание для детей, т.к. оно связано с резким изменением образа жизни. </a:t>
            </a:r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rgbClr val="FF0000"/>
                </a:solidFill>
                <a:latin typeface="Segoe Script" pitchFamily="34" charset="0"/>
              </a:rPr>
              <a:t>Адаптация  -</a:t>
            </a:r>
            <a:r>
              <a:rPr lang="ru-RU" sz="2800" dirty="0" smtClean="0"/>
              <a:t> </a:t>
            </a:r>
            <a:r>
              <a:rPr lang="ru-RU" sz="2800" dirty="0" smtClean="0">
                <a:latin typeface="Segoe Script" pitchFamily="34" charset="0"/>
              </a:rPr>
              <a:t>период привыкания к новым нормам и правилам поведения, восстановление нарушенного равновесия между изменившимся внешним миром и собой.</a:t>
            </a:r>
          </a:p>
          <a:p>
            <a:pPr>
              <a:buFont typeface="Wingdings" pitchFamily="2" charset="2"/>
              <a:buChar char="Ø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132856"/>
            <a:ext cx="68407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sz="3600" b="1" dirty="0" smtClean="0">
                <a:solidFill>
                  <a:srgbClr val="0070C0"/>
                </a:solidFill>
                <a:latin typeface="Segoe Script" pitchFamily="34" charset="0"/>
              </a:rPr>
              <a:t>Никогда </a:t>
            </a:r>
            <a:r>
              <a:rPr lang="ru-RU" sz="3600" b="1" u="sng" dirty="0" smtClean="0">
                <a:solidFill>
                  <a:srgbClr val="FF0000"/>
                </a:solidFill>
                <a:latin typeface="Segoe Script" pitchFamily="34" charset="0"/>
              </a:rPr>
              <a:t>не сравнивайте 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Segoe Script" pitchFamily="34" charset="0"/>
              </a:rPr>
              <a:t>своего ребёнка с другими!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Segoe Script" pitchFamily="34" charset="0"/>
              </a:rPr>
              <a:t> 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Segoe Script" pitchFamily="34" charset="0"/>
              </a:rPr>
              <a:t>Нет другого такого!</a:t>
            </a:r>
            <a:endParaRPr lang="ru-RU" sz="3600" b="1" dirty="0">
              <a:solidFill>
                <a:srgbClr val="0070C0"/>
              </a:solidFill>
              <a:latin typeface="Segoe Script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836712"/>
            <a:ext cx="6192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Первое правило:</a:t>
            </a:r>
            <a:endParaRPr lang="ru-RU" sz="36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691680" y="332656"/>
            <a:ext cx="6192688" cy="108012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Comic Sans MS" pitchFamily="66" charset="0"/>
              </a:rPr>
              <a:t>Познавательные психические процессы</a:t>
            </a:r>
            <a:endParaRPr lang="ru-RU" sz="2800" dirty="0">
              <a:latin typeface="Comic Sans MS" pitchFamily="66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75656" y="2132856"/>
            <a:ext cx="2376264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itchFamily="34" charset="0"/>
              </a:rPr>
              <a:t>Зрительная память</a:t>
            </a:r>
            <a:endParaRPr lang="ru-RU" sz="2000" b="1" dirty="0">
              <a:latin typeface="Segoe Script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547664" y="4725144"/>
            <a:ext cx="2376264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itchFamily="34" charset="0"/>
              </a:rPr>
              <a:t>Воображение</a:t>
            </a:r>
            <a:r>
              <a:rPr lang="ru-RU" sz="2000" dirty="0" smtClean="0">
                <a:latin typeface="Segoe Script" pitchFamily="34" charset="0"/>
              </a:rPr>
              <a:t> </a:t>
            </a:r>
            <a:endParaRPr lang="ru-RU" sz="2000" dirty="0">
              <a:latin typeface="Segoe Script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475656" y="3356992"/>
            <a:ext cx="2376264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itchFamily="34" charset="0"/>
              </a:rPr>
              <a:t>Слуховая память</a:t>
            </a:r>
            <a:endParaRPr lang="ru-RU" sz="2000" b="1" dirty="0">
              <a:latin typeface="Segoe Script" pitchFamily="34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64088" y="3429000"/>
            <a:ext cx="2376264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itchFamily="34" charset="0"/>
              </a:rPr>
              <a:t>Внимание </a:t>
            </a:r>
            <a:endParaRPr lang="ru-RU" sz="2000" b="1" dirty="0">
              <a:latin typeface="Segoe Script" pitchFamily="34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364088" y="2060848"/>
            <a:ext cx="2376264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itchFamily="34" charset="0"/>
              </a:rPr>
              <a:t>Мышление</a:t>
            </a:r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5364088" y="4725144"/>
            <a:ext cx="2376264" cy="648072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Segoe Script" pitchFamily="34" charset="0"/>
              </a:rPr>
              <a:t>Восприятие </a:t>
            </a:r>
            <a:endParaRPr lang="ru-RU" sz="2000" b="1" dirty="0">
              <a:latin typeface="Segoe Script" pitchFamily="34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 rot="900000">
            <a:off x="4067944" y="1556792"/>
            <a:ext cx="14401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600000">
            <a:off x="4148960" y="1808628"/>
            <a:ext cx="136267" cy="177438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600000">
            <a:off x="4302770" y="2823081"/>
            <a:ext cx="164540" cy="20495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-660000">
            <a:off x="4938806" y="3293315"/>
            <a:ext cx="141370" cy="17675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-960000">
            <a:off x="4856597" y="1939059"/>
            <a:ext cx="141622" cy="15624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-1200000">
            <a:off x="5004048" y="1556792"/>
            <a:ext cx="174104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836712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Второе правило: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1700808"/>
            <a:ext cx="7272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Segoe Script" pitchFamily="34" charset="0"/>
              </a:rPr>
              <a:t>Если мы не движемся вперёд, то неизбежно скатываемся назад!</a:t>
            </a:r>
          </a:p>
          <a:p>
            <a:r>
              <a:rPr lang="ru-RU" sz="3600" b="1" dirty="0" smtClean="0">
                <a:solidFill>
                  <a:srgbClr val="0070C0"/>
                </a:solidFill>
                <a:latin typeface="Segoe Script" pitchFamily="34" charset="0"/>
              </a:rPr>
              <a:t>Развитие  и обучение должны быть </a:t>
            </a:r>
            <a:r>
              <a:rPr lang="ru-RU" sz="3600" b="1" u="sng" dirty="0" smtClean="0">
                <a:solidFill>
                  <a:srgbClr val="FF0000"/>
                </a:solidFill>
                <a:latin typeface="Segoe Script" pitchFamily="34" charset="0"/>
              </a:rPr>
              <a:t>постоянными  </a:t>
            </a:r>
          </a:p>
          <a:p>
            <a:r>
              <a:rPr lang="ru-RU" sz="3600" b="1" u="sng" dirty="0" smtClean="0">
                <a:solidFill>
                  <a:srgbClr val="FF0000"/>
                </a:solidFill>
                <a:latin typeface="Segoe Script" pitchFamily="34" charset="0"/>
              </a:rPr>
              <a:t>и стабильными!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347864" y="1772817"/>
            <a:ext cx="2160239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Aharoni" pitchFamily="2" charset="-79"/>
              </a:rPr>
              <a:t>?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Aharoni" pitchFamily="2" charset="-79"/>
              </a:rPr>
              <a:t> ? </a:t>
            </a:r>
          </a:p>
          <a:p>
            <a:pPr algn="ctr"/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  <a:cs typeface="Aharoni" pitchFamily="2" charset="-79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5800" y="762000"/>
            <a:ext cx="7848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Segoe Script" pitchFamily="34" charset="0"/>
              </a:rPr>
              <a:t>МОТИВАЦИЯ</a:t>
            </a:r>
            <a:endParaRPr lang="ru-RU" sz="3200" dirty="0">
              <a:latin typeface="Segoe Script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09704" y="2507646"/>
            <a:ext cx="1822935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  <a:cs typeface="Aharoni" pitchFamily="2" charset="-79"/>
              </a:rPr>
              <a:t>  ?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3645024"/>
            <a:ext cx="25922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Segoe Script" pitchFamily="34" charset="0"/>
              </a:rPr>
              <a:t>Желание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Segoe Script" pitchFamily="34" charset="0"/>
              </a:rPr>
              <a:t>пойти 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Segoe Script" pitchFamily="34" charset="0"/>
              </a:rPr>
              <a:t>в школу</a:t>
            </a:r>
            <a:endParaRPr lang="ru-RU" sz="3600" b="1" dirty="0">
              <a:solidFill>
                <a:srgbClr val="FF0000"/>
              </a:solidFill>
              <a:latin typeface="Segoe Scrip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80113" y="3356992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Segoe Script" pitchFamily="34" charset="0"/>
              </a:rPr>
              <a:t>Желание </a:t>
            </a:r>
          </a:p>
          <a:p>
            <a:r>
              <a:rPr lang="ru-RU" sz="3600" b="1" dirty="0" smtClean="0">
                <a:solidFill>
                  <a:srgbClr val="7030A0"/>
                </a:solidFill>
                <a:latin typeface="Segoe Script" pitchFamily="34" charset="0"/>
              </a:rPr>
              <a:t>учиться</a:t>
            </a:r>
            <a:endParaRPr lang="ru-RU" sz="3600" b="1" dirty="0">
              <a:solidFill>
                <a:srgbClr val="7030A0"/>
              </a:solidFill>
              <a:latin typeface="Segoe Scrip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908720"/>
            <a:ext cx="59766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Comic Sans MS" pitchFamily="66" charset="0"/>
              </a:rPr>
              <a:t>Третье правило:</a:t>
            </a:r>
            <a:endParaRPr lang="ru-RU" sz="3600" dirty="0"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916832"/>
            <a:ext cx="70567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Segoe Script" pitchFamily="34" charset="0"/>
              </a:rPr>
              <a:t>В детях надо развивать </a:t>
            </a:r>
            <a:r>
              <a:rPr lang="ru-RU" sz="3200" b="1" u="sng" dirty="0" smtClean="0">
                <a:solidFill>
                  <a:srgbClr val="FF0000"/>
                </a:solidFill>
                <a:latin typeface="Segoe Script" pitchFamily="34" charset="0"/>
              </a:rPr>
              <a:t>самостоятельность, </a:t>
            </a:r>
            <a:r>
              <a:rPr lang="ru-RU" sz="3200" b="1" dirty="0" smtClean="0">
                <a:solidFill>
                  <a:srgbClr val="0070C0"/>
                </a:solidFill>
                <a:latin typeface="Segoe Script" pitchFamily="34" charset="0"/>
              </a:rPr>
              <a:t>поощрять </a:t>
            </a:r>
            <a:r>
              <a:rPr lang="ru-RU" sz="3200" b="1" u="sng" dirty="0" smtClean="0">
                <a:solidFill>
                  <a:srgbClr val="FF0000"/>
                </a:solidFill>
                <a:latin typeface="Segoe Script" pitchFamily="34" charset="0"/>
              </a:rPr>
              <a:t>инициативность,</a:t>
            </a:r>
            <a:r>
              <a:rPr lang="ru-RU" sz="3200" b="1" dirty="0" smtClean="0">
                <a:solidFill>
                  <a:srgbClr val="0070C0"/>
                </a:solidFill>
                <a:latin typeface="Segoe Script" pitchFamily="34" charset="0"/>
              </a:rPr>
              <a:t> замечать их успехи и </a:t>
            </a:r>
            <a:r>
              <a:rPr lang="ru-RU" sz="3200" b="1" u="sng" dirty="0" smtClean="0">
                <a:solidFill>
                  <a:srgbClr val="FF0000"/>
                </a:solidFill>
                <a:latin typeface="Segoe Script" pitchFamily="34" charset="0"/>
              </a:rPr>
              <a:t>помогать учиться новому</a:t>
            </a:r>
            <a:r>
              <a:rPr lang="ru-RU" sz="3200" b="1" dirty="0" smtClean="0">
                <a:solidFill>
                  <a:srgbClr val="0070C0"/>
                </a:solidFill>
                <a:latin typeface="Segoe Script" pitchFamily="34" charset="0"/>
              </a:rPr>
              <a:t>, а не делать всё за них!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685801"/>
            <a:ext cx="8001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Segoe Script" pitchFamily="34" charset="0"/>
              </a:rPr>
              <a:t>Упражнение «Капельки веры»</a:t>
            </a:r>
            <a:endParaRPr lang="ru-RU" sz="2800" b="1" dirty="0">
              <a:latin typeface="Segoe Script" pitchFamily="34" charset="0"/>
            </a:endParaRPr>
          </a:p>
        </p:txBody>
      </p:sp>
      <p:sp>
        <p:nvSpPr>
          <p:cNvPr id="4" name="Капля 3"/>
          <p:cNvSpPr/>
          <p:nvPr/>
        </p:nvSpPr>
        <p:spPr>
          <a:xfrm rot="-660000">
            <a:off x="755576" y="3789040"/>
            <a:ext cx="1224136" cy="1296144"/>
          </a:xfrm>
          <a:prstGeom prst="teardrop">
            <a:avLst>
              <a:gd name="adj" fmla="val 1781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Капля 4"/>
          <p:cNvSpPr/>
          <p:nvPr/>
        </p:nvSpPr>
        <p:spPr>
          <a:xfrm rot="-660000">
            <a:off x="2483768" y="2348880"/>
            <a:ext cx="1224136" cy="1296144"/>
          </a:xfrm>
          <a:prstGeom prst="teardrop">
            <a:avLst>
              <a:gd name="adj" fmla="val 1781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Капля 5"/>
          <p:cNvSpPr/>
          <p:nvPr/>
        </p:nvSpPr>
        <p:spPr>
          <a:xfrm rot="-720000">
            <a:off x="3851920" y="3933056"/>
            <a:ext cx="1224136" cy="1296144"/>
          </a:xfrm>
          <a:prstGeom prst="teardrop">
            <a:avLst>
              <a:gd name="adj" fmla="val 1781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апля 6"/>
          <p:cNvSpPr/>
          <p:nvPr/>
        </p:nvSpPr>
        <p:spPr>
          <a:xfrm rot="-660000">
            <a:off x="4788024" y="1844824"/>
            <a:ext cx="1224136" cy="1296144"/>
          </a:xfrm>
          <a:prstGeom prst="teardrop">
            <a:avLst>
              <a:gd name="adj" fmla="val 1781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Капля 7"/>
          <p:cNvSpPr/>
          <p:nvPr/>
        </p:nvSpPr>
        <p:spPr>
          <a:xfrm rot="-660000">
            <a:off x="6300192" y="3501008"/>
            <a:ext cx="1224136" cy="1296144"/>
          </a:xfrm>
          <a:prstGeom prst="teardrop">
            <a:avLst>
              <a:gd name="adj" fmla="val 1781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268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user</cp:lastModifiedBy>
  <cp:revision>40</cp:revision>
  <dcterms:created xsi:type="dcterms:W3CDTF">2017-10-23T06:41:27Z</dcterms:created>
  <dcterms:modified xsi:type="dcterms:W3CDTF">2021-03-25T11:12:47Z</dcterms:modified>
</cp:coreProperties>
</file>