
<file path=[Content_Types].xml><?xml version="1.0" encoding="utf-8"?>
<Types xmlns="http://schemas.openxmlformats.org/package/2006/content-types"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</p:sldMasterIdLst>
  <p:sldIdLst>
    <p:sldId id="256" r:id="rId6"/>
    <p:sldId id="309" r:id="rId7"/>
    <p:sldId id="261" r:id="rId8"/>
    <p:sldId id="260" r:id="rId9"/>
    <p:sldId id="311" r:id="rId10"/>
    <p:sldId id="259" r:id="rId11"/>
    <p:sldId id="262" r:id="rId12"/>
    <p:sldId id="263" r:id="rId13"/>
    <p:sldId id="264" r:id="rId14"/>
    <p:sldId id="265" r:id="rId15"/>
    <p:sldId id="266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68" r:id="rId29"/>
    <p:sldId id="269" r:id="rId30"/>
    <p:sldId id="271" r:id="rId31"/>
    <p:sldId id="291" r:id="rId32"/>
    <p:sldId id="292" r:id="rId33"/>
    <p:sldId id="272" r:id="rId34"/>
    <p:sldId id="293" r:id="rId35"/>
    <p:sldId id="294" r:id="rId36"/>
    <p:sldId id="273" r:id="rId37"/>
    <p:sldId id="275" r:id="rId38"/>
    <p:sldId id="274" r:id="rId39"/>
    <p:sldId id="295" r:id="rId40"/>
    <p:sldId id="276" r:id="rId41"/>
    <p:sldId id="277" r:id="rId42"/>
    <p:sldId id="278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4" r:id="rId51"/>
    <p:sldId id="303" r:id="rId52"/>
    <p:sldId id="310" r:id="rId53"/>
    <p:sldId id="258" r:id="rId54"/>
    <p:sldId id="305" r:id="rId55"/>
    <p:sldId id="307" r:id="rId56"/>
    <p:sldId id="306" r:id="rId57"/>
    <p:sldId id="308" r:id="rId58"/>
  </p:sldIdLst>
  <p:sldSz cx="18288000" cy="10287000"/>
  <p:notesSz cx="6858000" cy="9144000"/>
  <p:embeddedFontLst>
    <p:embeddedFont>
      <p:font typeface="Clear Sans Bold" charset="0"/>
      <p:regular r:id="rId59"/>
    </p:embeddedFont>
    <p:embeddedFont>
      <p:font typeface="Microsoft YaHei" pitchFamily="34" charset="-122"/>
      <p:regular r:id="rId60"/>
      <p:bold r:id="rId61"/>
    </p:embeddedFont>
    <p:embeddedFont>
      <p:font typeface="Calibri" pitchFamily="34" charset="0"/>
      <p:regular r:id="rId62"/>
      <p:bold r:id="rId63"/>
      <p:italic r:id="rId64"/>
      <p:boldItalic r:id="rId6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Марина Бурачкина" initials="МБ" lastIdx="1" clrIdx="0">
    <p:extLst>
      <p:ext uri="{19B8F6BF-5375-455C-9EA6-DF929625EA0E}">
        <p15:presenceInfo xmlns="" xmlns:p15="http://schemas.microsoft.com/office/powerpoint/2012/main" userId="f4a4e67e98cda35f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45" d="100"/>
          <a:sy n="45" d="100"/>
        </p:scale>
        <p:origin x="-816" y="-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font" Target="fonts/font5.fntdata"/><Relationship Id="rId68" Type="http://schemas.openxmlformats.org/officeDocument/2006/relationships/viewProps" Target="viewProps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commentAuthors" Target="commentAuthors.xml"/><Relationship Id="rId5" Type="http://schemas.openxmlformats.org/officeDocument/2006/relationships/slideMaster" Target="slideMasters/slideMaster5.xml"/><Relationship Id="rId61" Type="http://schemas.openxmlformats.org/officeDocument/2006/relationships/font" Target="fonts/font3.fntdata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font" Target="fonts/font6.fntdata"/><Relationship Id="rId69" Type="http://schemas.openxmlformats.org/officeDocument/2006/relationships/theme" Target="theme/theme1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font" Target="fonts/font1.fntdata"/><Relationship Id="rId67" Type="http://schemas.openxmlformats.org/officeDocument/2006/relationships/presProps" Target="presProps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font" Target="fonts/font4.fntdata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font" Target="fonts/font2.fntdata"/><Relationship Id="rId65" Type="http://schemas.openxmlformats.org/officeDocument/2006/relationships/font" Target="fonts/font7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03-28T21:07:20.066" idx="1">
    <p:pos x="9627" y="1990"/>
    <p:text/>
    <p:extLst>
      <p:ext uri="{C676402C-5697-4E1C-873F-D02D1690AC5C}">
        <p15:threadingInfo xmlns="" xmlns:p15="http://schemas.microsoft.com/office/powerpoint/2012/main" timeZoneBias="-18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828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30158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895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9169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8782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1503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1191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7194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3640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1656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1433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6362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778806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391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989446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310375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751248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3084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695987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40115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853396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68104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1230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352080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354269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998233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963698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580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96402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874845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82674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21625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82374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50800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78798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17437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904942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58333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81560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617085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91741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01430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69334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151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092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701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586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232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6.sv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.gif"/><Relationship Id="rId7" Type="http://schemas.openxmlformats.org/officeDocument/2006/relationships/image" Target="../media/image6.sv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27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.gif"/><Relationship Id="rId7" Type="http://schemas.openxmlformats.org/officeDocument/2006/relationships/image" Target="../media/image6.sv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4.svg"/><Relationship Id="rId10" Type="http://schemas.openxmlformats.org/officeDocument/2006/relationships/image" Target="../media/image13.jpeg"/><Relationship Id="rId4" Type="http://schemas.openxmlformats.org/officeDocument/2006/relationships/image" Target="../media/image3.png"/><Relationship Id="rId9" Type="http://schemas.openxmlformats.org/officeDocument/2006/relationships/image" Target="../media/image27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6.sv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4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.gif"/><Relationship Id="rId7" Type="http://schemas.openxmlformats.org/officeDocument/2006/relationships/image" Target="../media/image6.svg"/><Relationship Id="rId12" Type="http://schemas.openxmlformats.org/officeDocument/2006/relationships/comments" Target="../comments/comment1.xm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17.jpeg"/><Relationship Id="rId5" Type="http://schemas.openxmlformats.org/officeDocument/2006/relationships/image" Target="../media/image4.svg"/><Relationship Id="rId10" Type="http://schemas.openxmlformats.org/officeDocument/2006/relationships/image" Target="../media/image16.jpeg"/><Relationship Id="rId4" Type="http://schemas.openxmlformats.org/officeDocument/2006/relationships/image" Target="../media/image3.png"/><Relationship Id="rId9" Type="http://schemas.openxmlformats.org/officeDocument/2006/relationships/image" Target="../media/image27.sv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svg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.gif"/><Relationship Id="rId7" Type="http://schemas.openxmlformats.org/officeDocument/2006/relationships/image" Target="../media/image6.sv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4.svg"/><Relationship Id="rId10" Type="http://schemas.openxmlformats.org/officeDocument/2006/relationships/image" Target="../media/image18.jpeg"/><Relationship Id="rId4" Type="http://schemas.openxmlformats.org/officeDocument/2006/relationships/image" Target="../media/image3.png"/><Relationship Id="rId9" Type="http://schemas.openxmlformats.org/officeDocument/2006/relationships/image" Target="../media/image27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8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8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2.gif"/><Relationship Id="rId4" Type="http://schemas.openxmlformats.org/officeDocument/2006/relationships/image" Target="../media/image1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4.sv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13" Type="http://schemas.openxmlformats.org/officeDocument/2006/relationships/image" Target="../media/image27.svg"/><Relationship Id="rId3" Type="http://schemas.openxmlformats.org/officeDocument/2006/relationships/image" Target="../media/image4.svg"/><Relationship Id="rId7" Type="http://schemas.openxmlformats.org/officeDocument/2006/relationships/image" Target="../media/image22.png"/><Relationship Id="rId12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gif"/><Relationship Id="rId11" Type="http://schemas.openxmlformats.org/officeDocument/2006/relationships/image" Target="../media/image8.svg"/><Relationship Id="rId5" Type="http://schemas.openxmlformats.org/officeDocument/2006/relationships/image" Target="../media/image6.svg"/><Relationship Id="rId10" Type="http://schemas.openxmlformats.org/officeDocument/2006/relationships/image" Target="../media/image5.png"/><Relationship Id="rId4" Type="http://schemas.openxmlformats.org/officeDocument/2006/relationships/image" Target="../media/image21.png"/><Relationship Id="rId9" Type="http://schemas.openxmlformats.org/officeDocument/2006/relationships/image" Target="../media/image1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sv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4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8.svg"/><Relationship Id="rId5" Type="http://schemas.openxmlformats.org/officeDocument/2006/relationships/image" Target="../media/image5.png"/><Relationship Id="rId4" Type="http://schemas.openxmlformats.org/officeDocument/2006/relationships/image" Target="../media/image2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svg"/><Relationship Id="rId4" Type="http://schemas.openxmlformats.org/officeDocument/2006/relationships/image" Target="../media/image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5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svg"/><Relationship Id="rId5" Type="http://schemas.openxmlformats.org/officeDocument/2006/relationships/image" Target="../media/image4.png"/><Relationship Id="rId4" Type="http://schemas.openxmlformats.org/officeDocument/2006/relationships/image" Target="../media/image8.sv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sv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2.gif"/><Relationship Id="rId4" Type="http://schemas.openxmlformats.org/officeDocument/2006/relationships/image" Target="../media/image1.gi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sv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.gif"/><Relationship Id="rId7" Type="http://schemas.openxmlformats.org/officeDocument/2006/relationships/image" Target="../media/image6.sv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27.sv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4.sv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svg"/><Relationship Id="rId4" Type="http://schemas.openxmlformats.org/officeDocument/2006/relationships/image" Target="../media/image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28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jpeg"/><Relationship Id="rId3" Type="http://schemas.openxmlformats.org/officeDocument/2006/relationships/image" Target="../media/image5.png"/><Relationship Id="rId7" Type="http://schemas.openxmlformats.org/officeDocument/2006/relationships/image" Target="../media/image31.jpeg"/><Relationship Id="rId12" Type="http://schemas.openxmlformats.org/officeDocument/2006/relationships/image" Target="../media/image36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11" Type="http://schemas.openxmlformats.org/officeDocument/2006/relationships/image" Target="../media/image35.jpeg"/><Relationship Id="rId5" Type="http://schemas.openxmlformats.org/officeDocument/2006/relationships/image" Target="../media/image29.jpeg"/><Relationship Id="rId10" Type="http://schemas.openxmlformats.org/officeDocument/2006/relationships/image" Target="../media/image34.jpeg"/><Relationship Id="rId4" Type="http://schemas.openxmlformats.org/officeDocument/2006/relationships/image" Target="../media/image8.svg"/><Relationship Id="rId9" Type="http://schemas.openxmlformats.org/officeDocument/2006/relationships/image" Target="../media/image3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8.svg"/><Relationship Id="rId7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1.jpeg"/><Relationship Id="rId5" Type="http://schemas.openxmlformats.org/officeDocument/2006/relationships/image" Target="../media/image2.gif"/><Relationship Id="rId4" Type="http://schemas.openxmlformats.org/officeDocument/2006/relationships/image" Target="../media/image1.gif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.gif"/><Relationship Id="rId7" Type="http://schemas.openxmlformats.org/officeDocument/2006/relationships/image" Target="../media/image6.sv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27.sv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3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5.png"/><Relationship Id="rId4" Type="http://schemas.openxmlformats.org/officeDocument/2006/relationships/image" Target="../media/image2.gi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8.xml"/><Relationship Id="rId6" Type="http://schemas.openxmlformats.org/officeDocument/2006/relationships/hyperlink" Target="https://vk.com/away.php?to=https://www.youtube.com/watch?v=TiI249yHLlI&amp;cc_key=" TargetMode="External"/><Relationship Id="rId5" Type="http://schemas.openxmlformats.org/officeDocument/2006/relationships/image" Target="../media/image8.sv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2.gif"/><Relationship Id="rId7" Type="http://schemas.openxmlformats.org/officeDocument/2006/relationships/image" Target="../media/image8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.gif"/><Relationship Id="rId7" Type="http://schemas.openxmlformats.org/officeDocument/2006/relationships/image" Target="../media/image6.sv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27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39000"/>
          </a:blip>
          <a:srcRect/>
          <a:stretch>
            <a:fillRect/>
          </a:stretch>
        </p:blipFill>
        <p:spPr>
          <a:xfrm>
            <a:off x="-597233" y="-472964"/>
            <a:ext cx="21135533" cy="1204725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44122" y="-206704"/>
            <a:ext cx="7802498" cy="957361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flipH="1">
            <a:off x="-1241516" y="-1698755"/>
            <a:ext cx="7802498" cy="9573617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4036024" y="-1117060"/>
            <a:ext cx="7802498" cy="9573617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942825" flipH="1">
            <a:off x="394708" y="-1487811"/>
            <a:ext cx="4530049" cy="555834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942825" flipH="1">
            <a:off x="15182721" y="-4281612"/>
            <a:ext cx="4530049" cy="5558342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271176" y="-7307484"/>
            <a:ext cx="7802498" cy="9573617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6398990" y="7485977"/>
            <a:ext cx="11853680" cy="4051803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-4898140" y="7485977"/>
            <a:ext cx="11853680" cy="4051803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35357" y="3952792"/>
            <a:ext cx="4010014" cy="5758506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8446278" y="5895008"/>
            <a:ext cx="9571241" cy="30521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3390"/>
              </a:lnSpc>
              <a:spcBef>
                <a:spcPct val="0"/>
              </a:spcBef>
            </a:pPr>
            <a:r>
              <a:rPr lang="ru-RU" sz="2421" u="none" dirty="0">
                <a:solidFill>
                  <a:srgbClr val="335062"/>
                </a:solidFill>
                <a:latin typeface="Clear Sans Bold"/>
              </a:rPr>
              <a:t>Работу выполнили</a:t>
            </a:r>
          </a:p>
          <a:p>
            <a:pPr marL="0" lvl="0" indent="0" algn="r">
              <a:lnSpc>
                <a:spcPts val="3390"/>
              </a:lnSpc>
              <a:spcBef>
                <a:spcPct val="0"/>
              </a:spcBef>
            </a:pPr>
            <a:r>
              <a:rPr lang="ru-RU" sz="2421" dirty="0">
                <a:solidFill>
                  <a:srgbClr val="335062"/>
                </a:solidFill>
                <a:latin typeface="Clear Sans Bold"/>
              </a:rPr>
              <a:t>Бурачкина Марина Николаевна,</a:t>
            </a:r>
          </a:p>
          <a:p>
            <a:pPr marL="0" lvl="0" indent="0" algn="r">
              <a:lnSpc>
                <a:spcPts val="3390"/>
              </a:lnSpc>
              <a:spcBef>
                <a:spcPct val="0"/>
              </a:spcBef>
            </a:pPr>
            <a:r>
              <a:rPr lang="ru-RU" sz="2421" dirty="0">
                <a:solidFill>
                  <a:srgbClr val="335062"/>
                </a:solidFill>
                <a:latin typeface="Clear Sans Bold"/>
              </a:rPr>
              <a:t>учитель русского языка и литературы;</a:t>
            </a:r>
          </a:p>
          <a:p>
            <a:pPr marL="0" lvl="0" indent="0" algn="r">
              <a:lnSpc>
                <a:spcPts val="3390"/>
              </a:lnSpc>
              <a:spcBef>
                <a:spcPct val="0"/>
              </a:spcBef>
            </a:pPr>
            <a:r>
              <a:rPr lang="ru-RU" sz="2421" dirty="0">
                <a:solidFill>
                  <a:srgbClr val="335062"/>
                </a:solidFill>
                <a:latin typeface="Clear Sans Bold"/>
              </a:rPr>
              <a:t>Алфёрова Наталья Леонидовна,</a:t>
            </a:r>
          </a:p>
          <a:p>
            <a:pPr marL="0" lvl="0" indent="0" algn="r">
              <a:lnSpc>
                <a:spcPts val="3390"/>
              </a:lnSpc>
              <a:spcBef>
                <a:spcPct val="0"/>
              </a:spcBef>
            </a:pPr>
            <a:r>
              <a:rPr lang="ru-RU" sz="2421" dirty="0">
                <a:solidFill>
                  <a:srgbClr val="335062"/>
                </a:solidFill>
                <a:latin typeface="Clear Sans Bold"/>
              </a:rPr>
              <a:t>педагог-библиотекарь </a:t>
            </a:r>
          </a:p>
          <a:p>
            <a:pPr marL="0" lvl="0" indent="0" algn="r">
              <a:lnSpc>
                <a:spcPts val="3390"/>
              </a:lnSpc>
              <a:spcBef>
                <a:spcPct val="0"/>
              </a:spcBef>
            </a:pPr>
            <a:r>
              <a:rPr lang="ru-RU" sz="2421" dirty="0">
                <a:solidFill>
                  <a:srgbClr val="335062"/>
                </a:solidFill>
                <a:latin typeface="Clear Sans Bold"/>
              </a:rPr>
              <a:t>МБОУ «Сурская СШ </a:t>
            </a:r>
            <a:r>
              <a:rPr lang="ru-RU" sz="2421" dirty="0" smtClean="0">
                <a:solidFill>
                  <a:srgbClr val="335062"/>
                </a:solidFill>
                <a:latin typeface="Clear Sans Bold"/>
              </a:rPr>
              <a:t>№ 2</a:t>
            </a:r>
            <a:r>
              <a:rPr lang="ru-RU" sz="2421" dirty="0">
                <a:solidFill>
                  <a:srgbClr val="335062"/>
                </a:solidFill>
                <a:latin typeface="Clear Sans Bold"/>
              </a:rPr>
              <a:t>»</a:t>
            </a:r>
          </a:p>
          <a:p>
            <a:pPr marL="0" lvl="0" indent="0" algn="ctr">
              <a:lnSpc>
                <a:spcPts val="3390"/>
              </a:lnSpc>
              <a:spcBef>
                <a:spcPct val="0"/>
              </a:spcBef>
            </a:pPr>
            <a:endParaRPr lang="en-US" sz="2421" u="none" dirty="0">
              <a:solidFill>
                <a:srgbClr val="335062"/>
              </a:solidFill>
              <a:latin typeface="Clear Sans Bold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A0F230C3-5919-6947-BE2B-A70AC50C53EC}"/>
              </a:ext>
            </a:extLst>
          </p:cNvPr>
          <p:cNvSpPr txBox="1"/>
          <p:nvPr/>
        </p:nvSpPr>
        <p:spPr>
          <a:xfrm>
            <a:off x="-78255" y="677056"/>
            <a:ext cx="17526000" cy="4692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950"/>
              </a:lnSpc>
              <a:spcBef>
                <a:spcPts val="1350"/>
              </a:spcBef>
              <a:spcAft>
                <a:spcPts val="675"/>
              </a:spcAft>
            </a:pPr>
            <a:r>
              <a:rPr lang="ru-RU" sz="7200" b="1" kern="1800" dirty="0">
                <a:solidFill>
                  <a:schemeClr val="accent1">
                    <a:lumMod val="75000"/>
                  </a:schemeClr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Ленинградские страницы</a:t>
            </a:r>
          </a:p>
          <a:p>
            <a:pPr algn="ctr">
              <a:lnSpc>
                <a:spcPts val="1950"/>
              </a:lnSpc>
              <a:spcBef>
                <a:spcPts val="1350"/>
              </a:spcBef>
              <a:spcAft>
                <a:spcPts val="675"/>
              </a:spcAft>
            </a:pPr>
            <a:r>
              <a:rPr lang="ru-RU" sz="7200" b="1" kern="1800" dirty="0">
                <a:solidFill>
                  <a:schemeClr val="accent1">
                    <a:lumMod val="75000"/>
                  </a:schemeClr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ts val="1950"/>
              </a:lnSpc>
              <a:spcBef>
                <a:spcPts val="1350"/>
              </a:spcBef>
              <a:spcAft>
                <a:spcPts val="675"/>
              </a:spcAft>
            </a:pPr>
            <a:r>
              <a:rPr lang="ru-RU" sz="7200" b="1" kern="1800" dirty="0">
                <a:solidFill>
                  <a:schemeClr val="accent1">
                    <a:lumMod val="75000"/>
                  </a:schemeClr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в книге жизни</a:t>
            </a:r>
          </a:p>
          <a:p>
            <a:pPr algn="ctr">
              <a:lnSpc>
                <a:spcPts val="1950"/>
              </a:lnSpc>
              <a:spcBef>
                <a:spcPts val="1350"/>
              </a:spcBef>
              <a:spcAft>
                <a:spcPts val="675"/>
              </a:spcAft>
            </a:pPr>
            <a:r>
              <a:rPr lang="ru-RU" sz="7200" b="1" kern="1800" dirty="0">
                <a:solidFill>
                  <a:schemeClr val="accent1">
                    <a:lumMod val="75000"/>
                  </a:schemeClr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ts val="1950"/>
              </a:lnSpc>
              <a:spcBef>
                <a:spcPts val="1350"/>
              </a:spcBef>
              <a:spcAft>
                <a:spcPts val="675"/>
              </a:spcAft>
            </a:pPr>
            <a:r>
              <a:rPr lang="ru-RU" sz="7200" b="1" kern="1800" dirty="0">
                <a:solidFill>
                  <a:schemeClr val="accent1">
                    <a:lumMod val="75000"/>
                  </a:schemeClr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Фёдора Абрамова</a:t>
            </a:r>
          </a:p>
          <a:p>
            <a:pPr algn="ctr">
              <a:lnSpc>
                <a:spcPts val="1950"/>
              </a:lnSpc>
              <a:spcBef>
                <a:spcPts val="1350"/>
              </a:spcBef>
              <a:spcAft>
                <a:spcPts val="675"/>
              </a:spcAft>
            </a:pPr>
            <a:endParaRPr lang="ru-RU" sz="5400" dirty="0">
              <a:solidFill>
                <a:schemeClr val="accent1">
                  <a:lumMod val="75000"/>
                </a:schemeClr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ts val="1950"/>
              </a:lnSpc>
              <a:spcBef>
                <a:spcPts val="1350"/>
              </a:spcBef>
              <a:spcAft>
                <a:spcPts val="675"/>
              </a:spcAft>
            </a:pPr>
            <a:r>
              <a:rPr lang="ru-RU" sz="6600" kern="1800" dirty="0">
                <a:solidFill>
                  <a:schemeClr val="accent1">
                    <a:lumMod val="75000"/>
                  </a:schemeClr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(на примере рассказа</a:t>
            </a:r>
          </a:p>
          <a:p>
            <a:pPr algn="ctr">
              <a:lnSpc>
                <a:spcPts val="1950"/>
              </a:lnSpc>
              <a:spcBef>
                <a:spcPts val="1350"/>
              </a:spcBef>
              <a:spcAft>
                <a:spcPts val="675"/>
              </a:spcAft>
            </a:pPr>
            <a:endParaRPr lang="ru-RU" sz="6600" kern="1800" dirty="0">
              <a:solidFill>
                <a:schemeClr val="accent1">
                  <a:lumMod val="7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ts val="1950"/>
              </a:lnSpc>
              <a:spcBef>
                <a:spcPts val="1350"/>
              </a:spcBef>
              <a:spcAft>
                <a:spcPts val="675"/>
              </a:spcAft>
            </a:pPr>
            <a:r>
              <a:rPr lang="ru-RU" sz="6600" kern="1800" dirty="0">
                <a:solidFill>
                  <a:schemeClr val="accent1">
                    <a:lumMod val="75000"/>
                  </a:schemeClr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 «Потомок Джима»)</a:t>
            </a:r>
            <a:endParaRPr lang="ru-RU" sz="5400" dirty="0">
              <a:solidFill>
                <a:schemeClr val="accent1">
                  <a:lumMod val="75000"/>
                </a:schemeClr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201311" y="-2099880"/>
            <a:ext cx="3855378" cy="473052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427649" y="3158679"/>
            <a:ext cx="3855378" cy="473052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360311" y="-1336563"/>
            <a:ext cx="3855378" cy="473052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399463" y="5512192"/>
            <a:ext cx="1487939" cy="1825692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11684043" y="7668048"/>
            <a:ext cx="11853680" cy="4051803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-4321581" y="7785678"/>
            <a:ext cx="11853680" cy="4051803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flipH="1">
            <a:off x="-2971194" y="-758053"/>
            <a:ext cx="7802498" cy="9573617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036024" y="-1117060"/>
            <a:ext cx="7802498" cy="9573617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942825" flipH="1">
            <a:off x="268047" y="-1189181"/>
            <a:ext cx="4530049" cy="5558342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271176" y="-7307484"/>
            <a:ext cx="7802498" cy="9573617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19D68693-54A2-8D01-C702-A5FC70489CD5}"/>
              </a:ext>
            </a:extLst>
          </p:cNvPr>
          <p:cNvSpPr txBox="1"/>
          <p:nvPr/>
        </p:nvSpPr>
        <p:spPr>
          <a:xfrm>
            <a:off x="1416305" y="1136566"/>
            <a:ext cx="1619457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80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 какой породе принадлежал Дар?</a:t>
            </a:r>
            <a:endParaRPr lang="ru-RU" sz="80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39000"/>
          </a:blip>
          <a:srcRect/>
          <a:stretch>
            <a:fillRect/>
          </a:stretch>
        </p:blipFill>
        <p:spPr>
          <a:xfrm>
            <a:off x="950667" y="924412"/>
            <a:ext cx="18938131" cy="1079473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201311" y="-2099880"/>
            <a:ext cx="3855378" cy="473052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1427649" y="3158679"/>
            <a:ext cx="3855378" cy="473052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6360311" y="-1336563"/>
            <a:ext cx="3855378" cy="473052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399463" y="5512192"/>
            <a:ext cx="1487939" cy="182569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271176" y="-7307484"/>
            <a:ext cx="7802498" cy="9573617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5EEA67FE-54A2-3CCC-9729-CB3EED907B18}"/>
              </a:ext>
            </a:extLst>
          </p:cNvPr>
          <p:cNvSpPr txBox="1"/>
          <p:nvPr/>
        </p:nvSpPr>
        <p:spPr>
          <a:xfrm>
            <a:off x="5343326" y="265382"/>
            <a:ext cx="10700084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88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Доберман-пинчер</a:t>
            </a:r>
            <a:endParaRPr lang="ru-RU" sz="88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="" xmlns:a16="http://schemas.microsoft.com/office/drawing/2014/main" id="{80E8B88D-BA97-8222-2827-0A491861B4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910251"/>
            <a:ext cx="12477750" cy="7928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201311" y="-2099880"/>
            <a:ext cx="3855378" cy="473052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427649" y="3158679"/>
            <a:ext cx="3855378" cy="473052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360311" y="-1336563"/>
            <a:ext cx="3855378" cy="473052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399463" y="5512192"/>
            <a:ext cx="1487939" cy="1825692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11684043" y="7668048"/>
            <a:ext cx="11853680" cy="4051803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-4321581" y="7785678"/>
            <a:ext cx="11853680" cy="4051803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flipH="1">
            <a:off x="-2971194" y="-758053"/>
            <a:ext cx="7802498" cy="9573617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036024" y="-1117060"/>
            <a:ext cx="7802498" cy="9573617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942825" flipH="1">
            <a:off x="268047" y="-1189181"/>
            <a:ext cx="4530049" cy="5558342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271176" y="-7307484"/>
            <a:ext cx="7802498" cy="9573617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19D68693-54A2-8D01-C702-A5FC70489CD5}"/>
              </a:ext>
            </a:extLst>
          </p:cNvPr>
          <p:cNvSpPr txBox="1"/>
          <p:nvPr/>
        </p:nvSpPr>
        <p:spPr>
          <a:xfrm>
            <a:off x="1416305" y="1136566"/>
            <a:ext cx="16194578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80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Какими эпитетами описывает автор собаку в начале произведения? </a:t>
            </a:r>
            <a:endParaRPr lang="ru-RU" sz="80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97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39000"/>
          </a:blip>
          <a:srcRect/>
          <a:stretch>
            <a:fillRect/>
          </a:stretch>
        </p:blipFill>
        <p:spPr>
          <a:xfrm>
            <a:off x="685800" y="-723900"/>
            <a:ext cx="21135533" cy="1204725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201311" y="-2099880"/>
            <a:ext cx="3855378" cy="473052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1427649" y="3158679"/>
            <a:ext cx="3855378" cy="473052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6360311" y="-1336563"/>
            <a:ext cx="3855378" cy="473052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399463" y="5512192"/>
            <a:ext cx="1487939" cy="182569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54C18306-836B-86E3-4E14-86E7E85B4E9B}"/>
              </a:ext>
            </a:extLst>
          </p:cNvPr>
          <p:cNvSpPr txBox="1"/>
          <p:nvPr/>
        </p:nvSpPr>
        <p:spPr>
          <a:xfrm>
            <a:off x="304800" y="4543335"/>
            <a:ext cx="172974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80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«Умнейший, благороднейший пёс!»</a:t>
            </a:r>
            <a:endParaRPr lang="ru-RU" sz="80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044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201311" y="-2099880"/>
            <a:ext cx="3855378" cy="473052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427649" y="3158679"/>
            <a:ext cx="3855378" cy="473052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360311" y="-1336563"/>
            <a:ext cx="3855378" cy="473052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399463" y="5512192"/>
            <a:ext cx="1487939" cy="1825692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11684043" y="7668048"/>
            <a:ext cx="11853680" cy="4051803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-4321581" y="7785678"/>
            <a:ext cx="11853680" cy="4051803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flipH="1">
            <a:off x="-2971194" y="-758053"/>
            <a:ext cx="7802498" cy="9573617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036024" y="-1117060"/>
            <a:ext cx="7802498" cy="9573617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942825" flipH="1">
            <a:off x="268047" y="-1189181"/>
            <a:ext cx="4530049" cy="5558342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271176" y="-7307484"/>
            <a:ext cx="7802498" cy="9573617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19D68693-54A2-8D01-C702-A5FC70489CD5}"/>
              </a:ext>
            </a:extLst>
          </p:cNvPr>
          <p:cNvSpPr txBox="1"/>
          <p:nvPr/>
        </p:nvSpPr>
        <p:spPr>
          <a:xfrm>
            <a:off x="152400" y="1136566"/>
            <a:ext cx="17458483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6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Каким словом в тексте названо отношение Дара к хозяйке?</a:t>
            </a:r>
            <a:endParaRPr kumimoji="0" lang="ru-RU" sz="96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0789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39000"/>
          </a:blip>
          <a:srcRect/>
          <a:stretch>
            <a:fillRect/>
          </a:stretch>
        </p:blipFill>
        <p:spPr>
          <a:xfrm>
            <a:off x="637674" y="609600"/>
            <a:ext cx="21135533" cy="1204725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201311" y="-2099880"/>
            <a:ext cx="3855378" cy="473052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1427649" y="3158679"/>
            <a:ext cx="3855378" cy="473052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6360311" y="-1336563"/>
            <a:ext cx="3855378" cy="473052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399463" y="5512192"/>
            <a:ext cx="1487939" cy="182569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54C18306-836B-86E3-4E14-86E7E85B4E9B}"/>
              </a:ext>
            </a:extLst>
          </p:cNvPr>
          <p:cNvSpPr txBox="1"/>
          <p:nvPr/>
        </p:nvSpPr>
        <p:spPr>
          <a:xfrm>
            <a:off x="609600" y="-176189"/>
            <a:ext cx="17297400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5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Джентльменство</a:t>
            </a:r>
            <a:endParaRPr kumimoji="0" lang="ru-RU" sz="115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5FF88972-312D-E395-B552-62B286F1DD4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76" t="22808" b="54799"/>
          <a:stretch/>
        </p:blipFill>
        <p:spPr>
          <a:xfrm rot="10800000">
            <a:off x="5436595" y="1685858"/>
            <a:ext cx="7084846" cy="8486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493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39000"/>
          </a:blip>
          <a:srcRect/>
          <a:stretch>
            <a:fillRect/>
          </a:stretch>
        </p:blipFill>
        <p:spPr>
          <a:xfrm>
            <a:off x="-1992948" y="-1722154"/>
            <a:ext cx="21135533" cy="1204725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201311" y="-2099880"/>
            <a:ext cx="3855378" cy="473052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1427649" y="3158679"/>
            <a:ext cx="3855378" cy="473052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6360311" y="-1336563"/>
            <a:ext cx="3855378" cy="473052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885478" y="5067394"/>
            <a:ext cx="1487939" cy="182569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alphaModFix amt="36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5836692" y="7719641"/>
            <a:ext cx="11853680" cy="4051803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3979760" y="4000246"/>
            <a:ext cx="4595059" cy="6598648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1228336" y="5728203"/>
            <a:ext cx="3797824" cy="471513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1DA19B76-EB77-03BC-00C4-2B8334892766}"/>
              </a:ext>
            </a:extLst>
          </p:cNvPr>
          <p:cNvSpPr txBox="1"/>
          <p:nvPr/>
        </p:nvSpPr>
        <p:spPr>
          <a:xfrm>
            <a:off x="381000" y="1134969"/>
            <a:ext cx="1722120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88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Кому Дар позволял всё?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917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39000"/>
          </a:blip>
          <a:srcRect/>
          <a:stretch>
            <a:fillRect/>
          </a:stretch>
        </p:blipFill>
        <p:spPr>
          <a:xfrm>
            <a:off x="1221895" y="1776006"/>
            <a:ext cx="13385838" cy="7629928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201311" y="-2099880"/>
            <a:ext cx="3855378" cy="473052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1427649" y="3158679"/>
            <a:ext cx="3855378" cy="473052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6360311" y="-1336563"/>
            <a:ext cx="3855378" cy="473052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399463" y="5512192"/>
            <a:ext cx="1487939" cy="182569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54C18306-836B-86E3-4E14-86E7E85B4E9B}"/>
              </a:ext>
            </a:extLst>
          </p:cNvPr>
          <p:cNvSpPr txBox="1"/>
          <p:nvPr/>
        </p:nvSpPr>
        <p:spPr>
          <a:xfrm>
            <a:off x="0" y="231293"/>
            <a:ext cx="18059400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Отношением к детям измеряется доброта и тепло не только человеческого сердца, но и подчеркивается доброта добермана</a:t>
            </a:r>
            <a:endParaRPr kumimoji="0" lang="ru-RU" sz="5000" b="1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A1D9F255-F8B7-4431-35EE-688345112F2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09" r="68426" b="55598"/>
          <a:stretch/>
        </p:blipFill>
        <p:spPr>
          <a:xfrm rot="10800000">
            <a:off x="3163341" y="2024063"/>
            <a:ext cx="11961317" cy="8036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35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201311" y="-2099880"/>
            <a:ext cx="3855378" cy="473052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427649" y="3158679"/>
            <a:ext cx="3855378" cy="473052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360311" y="-1336563"/>
            <a:ext cx="3855378" cy="473052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399463" y="5512192"/>
            <a:ext cx="1487939" cy="1825692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11684043" y="7668048"/>
            <a:ext cx="11853680" cy="4051803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-4321581" y="7785678"/>
            <a:ext cx="11853680" cy="4051803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flipH="1">
            <a:off x="-2971194" y="-758053"/>
            <a:ext cx="7802498" cy="9573617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036024" y="-1117060"/>
            <a:ext cx="7802498" cy="9573617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942825" flipH="1">
            <a:off x="268047" y="-1189181"/>
            <a:ext cx="4530049" cy="5558342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271176" y="-7307484"/>
            <a:ext cx="7802498" cy="9573617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19D68693-54A2-8D01-C702-A5FC70489CD5}"/>
              </a:ext>
            </a:extLst>
          </p:cNvPr>
          <p:cNvSpPr txBox="1"/>
          <p:nvPr/>
        </p:nvSpPr>
        <p:spPr>
          <a:xfrm>
            <a:off x="187036" y="256686"/>
            <a:ext cx="17458483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6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Однажды счастливая жизнь семьи была разрушена, и случилось это в памятный для Дара день. Что это был за день? </a:t>
            </a:r>
            <a:endParaRPr kumimoji="0" lang="ru-RU" sz="9600" b="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649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39000"/>
          </a:blip>
          <a:srcRect/>
          <a:stretch>
            <a:fillRect/>
          </a:stretch>
        </p:blipFill>
        <p:spPr>
          <a:xfrm>
            <a:off x="-1992948" y="-1722154"/>
            <a:ext cx="21135533" cy="1204725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201311" y="-2099880"/>
            <a:ext cx="3855378" cy="473052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1427649" y="3158679"/>
            <a:ext cx="3855378" cy="473052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6360311" y="-1336563"/>
            <a:ext cx="3855378" cy="473052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885478" y="5067394"/>
            <a:ext cx="1487939" cy="182569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alphaModFix amt="36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5836692" y="7719641"/>
            <a:ext cx="11853680" cy="4051803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2193530" y="1562159"/>
            <a:ext cx="4595059" cy="6598648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-76957" y="5425517"/>
            <a:ext cx="3797824" cy="471513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1DA19B76-EB77-03BC-00C4-2B8334892766}"/>
              </a:ext>
            </a:extLst>
          </p:cNvPr>
          <p:cNvSpPr txBox="1"/>
          <p:nvPr/>
        </p:nvSpPr>
        <p:spPr>
          <a:xfrm>
            <a:off x="381000" y="124876"/>
            <a:ext cx="1722120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8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Собаке исполнилось десять лет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A2CC86A0-9D8D-3A7D-9870-42567DA425DF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39" b="78640"/>
          <a:stretch/>
        </p:blipFill>
        <p:spPr>
          <a:xfrm rot="10800000">
            <a:off x="6788587" y="1712330"/>
            <a:ext cx="11194609" cy="7317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599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39000"/>
          </a:blip>
          <a:srcRect/>
          <a:stretch>
            <a:fillRect/>
          </a:stretch>
        </p:blipFill>
        <p:spPr>
          <a:xfrm>
            <a:off x="-597233" y="-472964"/>
            <a:ext cx="21135533" cy="12047254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4036024" y="-1117060"/>
            <a:ext cx="7802498" cy="9573617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942825" flipH="1">
            <a:off x="15182721" y="-4281612"/>
            <a:ext cx="4530049" cy="5558342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271176" y="-7307484"/>
            <a:ext cx="7802498" cy="9573617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6398990" y="7485977"/>
            <a:ext cx="11853680" cy="4051803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-4898140" y="7485977"/>
            <a:ext cx="11853680" cy="4051803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35357" y="3952792"/>
            <a:ext cx="4010014" cy="575850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A0F230C3-5919-6947-BE2B-A70AC50C53EC}"/>
              </a:ext>
            </a:extLst>
          </p:cNvPr>
          <p:cNvSpPr txBox="1"/>
          <p:nvPr/>
        </p:nvSpPr>
        <p:spPr>
          <a:xfrm>
            <a:off x="0" y="2266133"/>
            <a:ext cx="17678400" cy="1400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950"/>
              </a:lnSpc>
              <a:spcBef>
                <a:spcPts val="1350"/>
              </a:spcBef>
              <a:spcAft>
                <a:spcPts val="675"/>
              </a:spcAft>
            </a:pPr>
            <a:r>
              <a:rPr lang="ru-RU" sz="7200" b="1" kern="1800" dirty="0" smtClean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ea typeface="Microsoft YaHei" panose="020B0503020204020204" pitchFamily="34" charset="-122"/>
                <a:cs typeface="Times New Roman" pitchFamily="18" charset="0"/>
              </a:rPr>
              <a:t>Цель</a:t>
            </a:r>
            <a:r>
              <a:rPr lang="ru-RU" sz="4400" b="1" kern="1800" dirty="0" smtClean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ea typeface="Microsoft YaHei" panose="020B0503020204020204" pitchFamily="34" charset="-122"/>
                <a:cs typeface="Times New Roman" pitchFamily="18" charset="0"/>
              </a:rPr>
              <a:t> – </a:t>
            </a:r>
            <a:r>
              <a:rPr lang="ru-RU" sz="5400" b="1" kern="1800" dirty="0" smtClean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ea typeface="Microsoft YaHei" panose="020B0503020204020204" pitchFamily="34" charset="-122"/>
                <a:cs typeface="Times New Roman" pitchFamily="18" charset="0"/>
              </a:rPr>
              <a:t>познакомиться с ленинградскими страницами</a:t>
            </a:r>
          </a:p>
          <a:p>
            <a:pPr algn="ctr">
              <a:lnSpc>
                <a:spcPts val="1950"/>
              </a:lnSpc>
              <a:spcBef>
                <a:spcPts val="1350"/>
              </a:spcBef>
              <a:spcAft>
                <a:spcPts val="675"/>
              </a:spcAft>
            </a:pPr>
            <a:r>
              <a:rPr lang="ru-RU" sz="5400" b="1" kern="1800" dirty="0" smtClean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ea typeface="Microsoft YaHei" panose="020B0503020204020204" pitchFamily="34" charset="-122"/>
                <a:cs typeface="Times New Roman" pitchFamily="18" charset="0"/>
              </a:rPr>
              <a:t> в </a:t>
            </a:r>
            <a:r>
              <a:rPr lang="ru-RU" sz="5400" b="1" kern="1800" dirty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ea typeface="Microsoft YaHei" panose="020B0503020204020204" pitchFamily="34" charset="-122"/>
                <a:cs typeface="Times New Roman" pitchFamily="18" charset="0"/>
              </a:rPr>
              <a:t>книге </a:t>
            </a:r>
            <a:r>
              <a:rPr lang="ru-RU" sz="5400" b="1" kern="1800" dirty="0" smtClean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ea typeface="Microsoft YaHei" panose="020B0503020204020204" pitchFamily="34" charset="-122"/>
                <a:cs typeface="Times New Roman" pitchFamily="18" charset="0"/>
              </a:rPr>
              <a:t>жизни Фёдора Абрамова </a:t>
            </a:r>
          </a:p>
          <a:p>
            <a:pPr algn="ctr">
              <a:lnSpc>
                <a:spcPts val="1950"/>
              </a:lnSpc>
              <a:spcBef>
                <a:spcPts val="1350"/>
              </a:spcBef>
              <a:spcAft>
                <a:spcPts val="675"/>
              </a:spcAft>
            </a:pPr>
            <a:r>
              <a:rPr lang="ru-RU" sz="5400" kern="1800" dirty="0" smtClean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ea typeface="Microsoft YaHei" panose="020B0503020204020204" pitchFamily="34" charset="-122"/>
                <a:cs typeface="Times New Roman" pitchFamily="18" charset="0"/>
              </a:rPr>
              <a:t>(на </a:t>
            </a:r>
            <a:r>
              <a:rPr lang="ru-RU" sz="5400" kern="1800" dirty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ea typeface="Microsoft YaHei" panose="020B0503020204020204" pitchFamily="34" charset="-122"/>
                <a:cs typeface="Times New Roman" pitchFamily="18" charset="0"/>
              </a:rPr>
              <a:t>примере </a:t>
            </a:r>
            <a:r>
              <a:rPr lang="ru-RU" sz="5400" kern="1800" dirty="0" smtClean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ea typeface="Microsoft YaHei" panose="020B0503020204020204" pitchFamily="34" charset="-122"/>
                <a:cs typeface="Times New Roman" pitchFamily="18" charset="0"/>
              </a:rPr>
              <a:t>рассказа «Потомок </a:t>
            </a:r>
            <a:r>
              <a:rPr lang="ru-RU" sz="5400" kern="1800" dirty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ea typeface="Microsoft YaHei" panose="020B0503020204020204" pitchFamily="34" charset="-122"/>
                <a:cs typeface="Times New Roman" pitchFamily="18" charset="0"/>
              </a:rPr>
              <a:t>Джима»)</a:t>
            </a:r>
            <a:endParaRPr lang="ru-RU" sz="5400" dirty="0">
              <a:solidFill>
                <a:srgbClr val="4F81BD">
                  <a:lumMod val="75000"/>
                </a:srgbClr>
              </a:solidFill>
              <a:latin typeface="Times New Roman" pitchFamily="18" charset="0"/>
              <a:ea typeface="Microsoft YaHei" panose="020B0503020204020204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9613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201311" y="-2099880"/>
            <a:ext cx="3855378" cy="473052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427649" y="3158679"/>
            <a:ext cx="3855378" cy="473052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360311" y="-1336563"/>
            <a:ext cx="3855378" cy="473052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399463" y="5512192"/>
            <a:ext cx="1487939" cy="1825692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11684043" y="7668048"/>
            <a:ext cx="11853680" cy="4051803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-4321581" y="7785678"/>
            <a:ext cx="11853680" cy="4051803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flipH="1">
            <a:off x="-3353932" y="-1787939"/>
            <a:ext cx="7802498" cy="9573617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036024" y="-1117060"/>
            <a:ext cx="7802498" cy="9573617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942825" flipH="1">
            <a:off x="268047" y="-1189181"/>
            <a:ext cx="4530049" cy="5558342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271176" y="-7307484"/>
            <a:ext cx="7802498" cy="9573617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19D68693-54A2-8D01-C702-A5FC70489CD5}"/>
              </a:ext>
            </a:extLst>
          </p:cNvPr>
          <p:cNvSpPr txBox="1"/>
          <p:nvPr/>
        </p:nvSpPr>
        <p:spPr>
          <a:xfrm>
            <a:off x="152400" y="1136566"/>
            <a:ext cx="1775460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lang="ru-RU" sz="96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Как вы понимаете выражение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6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«в дом вломилась война»? </a:t>
            </a:r>
            <a:endParaRPr kumimoji="0" lang="ru-RU" sz="96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925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201311" y="-2099880"/>
            <a:ext cx="3855378" cy="473052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427649" y="3158679"/>
            <a:ext cx="3855378" cy="473052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360311" y="-1336563"/>
            <a:ext cx="3855378" cy="473052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399463" y="5512192"/>
            <a:ext cx="1487939" cy="182569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54C18306-836B-86E3-4E14-86E7E85B4E9B}"/>
              </a:ext>
            </a:extLst>
          </p:cNvPr>
          <p:cNvSpPr txBox="1"/>
          <p:nvPr/>
        </p:nvSpPr>
        <p:spPr>
          <a:xfrm>
            <a:off x="-257991" y="-110583"/>
            <a:ext cx="179070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Вломилась, сметая все на своем пути, переворачивая все с ног на голову. Война не только на передовой, но и в каждом доме. 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3B7BCB23-6BFC-B466-8714-5AC13ED6332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24" b="75128"/>
          <a:stretch/>
        </p:blipFill>
        <p:spPr>
          <a:xfrm>
            <a:off x="221298" y="2771758"/>
            <a:ext cx="5911382" cy="512655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221FBDF2-3781-5953-1F36-5D9C22D69F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60" b="52537"/>
          <a:stretch/>
        </p:blipFill>
        <p:spPr>
          <a:xfrm>
            <a:off x="6400800" y="2095500"/>
            <a:ext cx="11602326" cy="79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928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201311" y="-2099880"/>
            <a:ext cx="3855378" cy="473052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427649" y="3158679"/>
            <a:ext cx="3855378" cy="473052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360311" y="-1336563"/>
            <a:ext cx="3855378" cy="473052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399463" y="5512192"/>
            <a:ext cx="1487939" cy="1825692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11684043" y="7668048"/>
            <a:ext cx="11853680" cy="4051803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-4321581" y="7785678"/>
            <a:ext cx="11853680" cy="4051803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flipH="1">
            <a:off x="-2971194" y="-758053"/>
            <a:ext cx="7802498" cy="9573617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036024" y="-1117060"/>
            <a:ext cx="7802498" cy="9573617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942825" flipH="1">
            <a:off x="268047" y="-1189181"/>
            <a:ext cx="4530049" cy="5558342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271176" y="-7307484"/>
            <a:ext cx="7802498" cy="9573617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19D68693-54A2-8D01-C702-A5FC70489CD5}"/>
              </a:ext>
            </a:extLst>
          </p:cNvPr>
          <p:cNvSpPr txBox="1"/>
          <p:nvPr/>
        </p:nvSpPr>
        <p:spPr>
          <a:xfrm>
            <a:off x="187036" y="256686"/>
            <a:ext cx="17458483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6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каком городе происходят описанные в рассказе события? </a:t>
            </a:r>
            <a:endParaRPr kumimoji="0" lang="ru-RU" sz="96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3304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39000"/>
          </a:blip>
          <a:srcRect/>
          <a:stretch>
            <a:fillRect/>
          </a:stretch>
        </p:blipFill>
        <p:spPr>
          <a:xfrm>
            <a:off x="-1665433" y="1698996"/>
            <a:ext cx="14557178" cy="8297592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201311" y="-2099880"/>
            <a:ext cx="3855378" cy="473052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4715037" y="3909042"/>
            <a:ext cx="2354543" cy="3351281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6360311" y="-1336563"/>
            <a:ext cx="3855378" cy="473052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885478" y="5067394"/>
            <a:ext cx="1487939" cy="182569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alphaModFix amt="36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5836692" y="7719641"/>
            <a:ext cx="11853680" cy="4051803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3979760" y="4000246"/>
            <a:ext cx="4595059" cy="6598648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1228336" y="5728203"/>
            <a:ext cx="3797824" cy="471513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1DA19B76-EB77-03BC-00C4-2B8334892766}"/>
              </a:ext>
            </a:extLst>
          </p:cNvPr>
          <p:cNvSpPr txBox="1"/>
          <p:nvPr/>
        </p:nvSpPr>
        <p:spPr>
          <a:xfrm>
            <a:off x="533400" y="-433194"/>
            <a:ext cx="17221200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Ленинград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170" name="Picture 2">
            <a:extLst>
              <a:ext uri="{FF2B5EF4-FFF2-40B4-BE49-F238E27FC236}">
                <a16:creationId xmlns="" xmlns:a16="http://schemas.microsoft.com/office/drawing/2014/main" id="{77D5859E-7310-0542-D029-3C627F1C75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461" y="2873278"/>
            <a:ext cx="8978973" cy="7085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>
            <a:extLst>
              <a:ext uri="{FF2B5EF4-FFF2-40B4-BE49-F238E27FC236}">
                <a16:creationId xmlns="" xmlns:a16="http://schemas.microsoft.com/office/drawing/2014/main" id="{68B47FBE-D28B-2F11-0E25-73688A07FE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2201" y="2879977"/>
            <a:ext cx="8143902" cy="7078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459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39000"/>
          </a:blip>
          <a:srcRect/>
          <a:stretch>
            <a:fillRect/>
          </a:stretch>
        </p:blipFill>
        <p:spPr>
          <a:xfrm>
            <a:off x="-551716" y="-453914"/>
            <a:ext cx="21135533" cy="1204725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201311" y="-2099880"/>
            <a:ext cx="3855378" cy="473052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1427649" y="3158679"/>
            <a:ext cx="3855378" cy="473052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6360311" y="-1336563"/>
            <a:ext cx="3855378" cy="473052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399463" y="5512192"/>
            <a:ext cx="1487939" cy="182569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8730137" y="7785678"/>
            <a:ext cx="11853680" cy="4051803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-1636029" y="7785678"/>
            <a:ext cx="11853680" cy="4051803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271176" y="-7307484"/>
            <a:ext cx="7802498" cy="9573617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90538117-A50C-4F10-B8F0-FF79E91814D3}"/>
              </a:ext>
            </a:extLst>
          </p:cNvPr>
          <p:cNvSpPr txBox="1"/>
          <p:nvPr/>
        </p:nvSpPr>
        <p:spPr>
          <a:xfrm>
            <a:off x="805337" y="1530820"/>
            <a:ext cx="15849600" cy="36317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15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Уходил ли на фронт </a:t>
            </a:r>
          </a:p>
          <a:p>
            <a:pPr algn="ctr"/>
            <a:r>
              <a:rPr lang="ru-RU" sz="115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Петр Петрович? </a:t>
            </a:r>
            <a:endParaRPr lang="ru-RU" sz="166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39000"/>
          </a:blip>
          <a:srcRect/>
          <a:stretch>
            <a:fillRect/>
          </a:stretch>
        </p:blipFill>
        <p:spPr>
          <a:xfrm>
            <a:off x="-551716" y="-453914"/>
            <a:ext cx="21135533" cy="1204725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201311" y="-2099880"/>
            <a:ext cx="3855378" cy="473052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1427649" y="3158679"/>
            <a:ext cx="3855378" cy="473052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6360311" y="-1336563"/>
            <a:ext cx="3855378" cy="473052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-7766441" y="8047082"/>
            <a:ext cx="11853680" cy="4051803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5283027" y="8047082"/>
            <a:ext cx="11853680" cy="4051803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271176" y="-7307484"/>
            <a:ext cx="7802498" cy="957361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D23A9E93-83F7-BDE6-5C58-D5DDA947FE07}"/>
              </a:ext>
            </a:extLst>
          </p:cNvPr>
          <p:cNvSpPr txBox="1"/>
          <p:nvPr/>
        </p:nvSpPr>
        <p:spPr>
          <a:xfrm>
            <a:off x="228600" y="2354331"/>
            <a:ext cx="17448414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88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Нет, т</a:t>
            </a:r>
            <a:r>
              <a:rPr lang="ru-RU" sz="8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ак как</a:t>
            </a:r>
            <a:r>
              <a:rPr lang="ru-RU" sz="88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белобилетников </a:t>
            </a:r>
          </a:p>
          <a:p>
            <a:pPr algn="ctr"/>
            <a:r>
              <a:rPr lang="ru-RU" sz="88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фронт не брали</a:t>
            </a:r>
            <a:endParaRPr lang="ru-RU" sz="88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39000"/>
          </a:blip>
          <a:srcRect/>
          <a:stretch>
            <a:fillRect/>
          </a:stretch>
        </p:blipFill>
        <p:spPr>
          <a:xfrm>
            <a:off x="-533400" y="-326801"/>
            <a:ext cx="21135533" cy="1204725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201311" y="-2099880"/>
            <a:ext cx="3855378" cy="473052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1427649" y="3158679"/>
            <a:ext cx="3855378" cy="473052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6360311" y="-1336563"/>
            <a:ext cx="3855378" cy="4730525"/>
          </a:xfrm>
          <a:prstGeom prst="rect">
            <a:avLst/>
          </a:prstGeom>
        </p:spPr>
      </p:pic>
      <p:pic>
        <p:nvPicPr>
          <p:cNvPr id="44" name="Picture 44"/>
          <p:cNvPicPr>
            <a:picLocks noChangeAspect="1"/>
          </p:cNvPicPr>
          <p:nvPr/>
        </p:nvPicPr>
        <p:blipFill>
          <a:blip r:embed="rId4">
            <a:alphaModFix amt="16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-897465" y="6983206"/>
            <a:ext cx="9761308" cy="3744793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="" xmlns:a16="http://schemas.microsoft.com/office/drawing/2014/main" id="{4AD2FEA8-3144-509C-14B4-8D312DA890E5}"/>
              </a:ext>
            </a:extLst>
          </p:cNvPr>
          <p:cNvSpPr txBox="1"/>
          <p:nvPr/>
        </p:nvSpPr>
        <p:spPr>
          <a:xfrm>
            <a:off x="990600" y="2455899"/>
            <a:ext cx="166116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96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Кто такой «белобилетник»? </a:t>
            </a:r>
            <a:endParaRPr lang="ru-RU" sz="138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39000"/>
          </a:blip>
          <a:srcRect/>
          <a:stretch>
            <a:fillRect/>
          </a:stretch>
        </p:blipFill>
        <p:spPr>
          <a:xfrm rot="21448819">
            <a:off x="4783188" y="653625"/>
            <a:ext cx="17162696" cy="9848141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201311" y="-2099880"/>
            <a:ext cx="3855378" cy="473052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1427649" y="3158679"/>
            <a:ext cx="3855378" cy="473052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6360311" y="-1336563"/>
            <a:ext cx="3855378" cy="473052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885478" y="5067394"/>
            <a:ext cx="1487939" cy="182569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alphaModFix amt="36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5836692" y="7719641"/>
            <a:ext cx="11853680" cy="4051803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3979760" y="4000246"/>
            <a:ext cx="4595059" cy="6598648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1228336" y="5728203"/>
            <a:ext cx="3797824" cy="471513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1DA19B76-EB77-03BC-00C4-2B8334892766}"/>
              </a:ext>
            </a:extLst>
          </p:cNvPr>
          <p:cNvSpPr txBox="1"/>
          <p:nvPr/>
        </p:nvSpPr>
        <p:spPr>
          <a:xfrm>
            <a:off x="0" y="27507"/>
            <a:ext cx="1828800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6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Человек, неспособный нести военную службу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194" name="Picture 2">
            <a:extLst>
              <a:ext uri="{FF2B5EF4-FFF2-40B4-BE49-F238E27FC236}">
                <a16:creationId xmlns="" xmlns:a16="http://schemas.microsoft.com/office/drawing/2014/main" id="{B814ABFA-63A1-3A79-C3AF-7BBF41A2E1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48819">
            <a:off x="8686246" y="3248618"/>
            <a:ext cx="8484845" cy="5255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1036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39000"/>
          </a:blip>
          <a:srcRect/>
          <a:stretch>
            <a:fillRect/>
          </a:stretch>
        </p:blipFill>
        <p:spPr>
          <a:xfrm>
            <a:off x="685800" y="-723900"/>
            <a:ext cx="21135533" cy="1204725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201311" y="-2099880"/>
            <a:ext cx="3855378" cy="473052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1427649" y="3158679"/>
            <a:ext cx="3855378" cy="473052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6360311" y="-1336563"/>
            <a:ext cx="3855378" cy="473052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399463" y="5512192"/>
            <a:ext cx="1487939" cy="182569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54C18306-836B-86E3-4E14-86E7E85B4E9B}"/>
              </a:ext>
            </a:extLst>
          </p:cNvPr>
          <p:cNvSpPr txBox="1"/>
          <p:nvPr/>
        </p:nvSpPr>
        <p:spPr>
          <a:xfrm>
            <a:off x="-118718" y="2585929"/>
            <a:ext cx="18406717" cy="4339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38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Как помогал фронту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38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Петр Петрович? </a:t>
            </a:r>
            <a:endParaRPr kumimoji="0" lang="ru-RU" sz="138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426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201311" y="-2099880"/>
            <a:ext cx="3855378" cy="473052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435962" y="3158679"/>
            <a:ext cx="3855378" cy="473052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360311" y="-1336563"/>
            <a:ext cx="3855378" cy="4730525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942825" flipH="1">
            <a:off x="-2265024" y="3903536"/>
            <a:ext cx="4530049" cy="5558342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271176" y="-7307484"/>
            <a:ext cx="7802498" cy="9573617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 flipH="1">
            <a:off x="14491856" y="7553835"/>
            <a:ext cx="8405207" cy="3224543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 flipH="1">
            <a:off x="1028700" y="7553835"/>
            <a:ext cx="8405207" cy="3224543"/>
          </a:xfrm>
          <a:prstGeom prst="rect">
            <a:avLst/>
          </a:prstGeom>
        </p:spPr>
      </p:pic>
      <p:pic>
        <p:nvPicPr>
          <p:cNvPr id="29" name="Picture 29"/>
          <p:cNvPicPr>
            <a:picLocks noChangeAspect="1"/>
          </p:cNvPicPr>
          <p:nvPr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 flipH="1">
            <a:off x="14644256" y="7706235"/>
            <a:ext cx="8405207" cy="322454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505999AF-25CC-64C2-FEA5-F42F63751A2F}"/>
              </a:ext>
            </a:extLst>
          </p:cNvPr>
          <p:cNvSpPr txBox="1"/>
          <p:nvPr/>
        </p:nvSpPr>
        <p:spPr>
          <a:xfrm>
            <a:off x="1224864" y="-33713"/>
            <a:ext cx="167640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Петр Петрович напросился на оборонные работы</a:t>
            </a:r>
            <a:endParaRPr lang="ru-RU" sz="72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86850A89-2928-4D57-7423-55000D7FB38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654" r="51188" b="26506"/>
          <a:stretch/>
        </p:blipFill>
        <p:spPr>
          <a:xfrm>
            <a:off x="2667001" y="1281045"/>
            <a:ext cx="13258800" cy="8282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flipH="1">
            <a:off x="-2299720" y="845392"/>
            <a:ext cx="4599440" cy="660493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alphaModFix amt="39000"/>
          </a:blip>
          <a:srcRect/>
          <a:stretch>
            <a:fillRect/>
          </a:stretch>
        </p:blipFill>
        <p:spPr>
          <a:xfrm>
            <a:off x="-685800" y="-419100"/>
            <a:ext cx="21135533" cy="12047254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201311" y="-2099880"/>
            <a:ext cx="3855378" cy="473052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6360311" y="-1336563"/>
            <a:ext cx="3855378" cy="4730525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2885478" y="5067394"/>
            <a:ext cx="1487939" cy="1825692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flipH="1">
            <a:off x="-4503290" y="5861793"/>
            <a:ext cx="11919820" cy="4572876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5193294" y="4613662"/>
            <a:ext cx="3950706" cy="5673338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>
          <a:xfrm>
            <a:off x="10550259" y="3128230"/>
            <a:ext cx="6002569" cy="10483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680"/>
              </a:lnSpc>
              <a:spcBef>
                <a:spcPct val="0"/>
              </a:spcBef>
            </a:pPr>
            <a:r>
              <a:rPr lang="en-US" sz="8000" u="none" dirty="0">
                <a:solidFill>
                  <a:srgbClr val="335062"/>
                </a:solidFill>
                <a:latin typeface="Le Petit Cochon"/>
              </a:rPr>
              <a:t>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732E3FD5-C803-A473-6096-297972EE327F}"/>
              </a:ext>
            </a:extLst>
          </p:cNvPr>
          <p:cNvSpPr txBox="1"/>
          <p:nvPr/>
        </p:nvSpPr>
        <p:spPr>
          <a:xfrm>
            <a:off x="2438400" y="461878"/>
            <a:ext cx="15544800" cy="43375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675"/>
              </a:spcAft>
            </a:pPr>
            <a:r>
              <a:rPr lang="ru-RU" sz="4400" b="1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r>
              <a:rPr lang="ru-RU" sz="44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4400" b="1" dirty="0" smtClean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07000"/>
              </a:lnSpc>
              <a:spcAft>
                <a:spcPts val="675"/>
              </a:spcAft>
              <a:buFont typeface="Arial" pitchFamily="34" charset="0"/>
              <a:buChar char="•"/>
            </a:pP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вспомнить 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моменты биографии Ф. Абрамова, связанные с Ленинградом, </a:t>
            </a:r>
            <a:endParaRPr lang="ru-RU" sz="3200" dirty="0" smtClean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07000"/>
              </a:lnSpc>
              <a:spcAft>
                <a:spcPts val="675"/>
              </a:spcAft>
              <a:buFont typeface="Arial" pitchFamily="34" charset="0"/>
              <a:buChar char="•"/>
            </a:pP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показать 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драматизм человеческой судьбы в блокадном Ленинграде и послевоенное время, </a:t>
            </a:r>
            <a:endParaRPr lang="ru-RU" sz="3200" dirty="0" smtClean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07000"/>
              </a:lnSpc>
              <a:spcAft>
                <a:spcPts val="675"/>
              </a:spcAft>
              <a:buFont typeface="Arial" pitchFamily="34" charset="0"/>
              <a:buChar char="•"/>
            </a:pP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примере жизни героев рассказа раскрыть нравственные истоки жертвенности и человеческой памяти, </a:t>
            </a:r>
            <a:endParaRPr lang="ru-RU" sz="3200" dirty="0" smtClean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07000"/>
              </a:lnSpc>
              <a:spcAft>
                <a:spcPts val="675"/>
              </a:spcAft>
              <a:buFont typeface="Arial" pitchFamily="34" charset="0"/>
              <a:buChar char="•"/>
            </a:pP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познакомить 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выставкой книг по творчеству Ф. Абрамова.</a:t>
            </a:r>
            <a:endParaRPr lang="ru-RU" sz="2400" dirty="0">
              <a:solidFill>
                <a:schemeClr val="accent1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39000"/>
          </a:blip>
          <a:srcRect/>
          <a:stretch>
            <a:fillRect/>
          </a:stretch>
        </p:blipFill>
        <p:spPr>
          <a:xfrm>
            <a:off x="-551716" y="-453914"/>
            <a:ext cx="21135533" cy="1204725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201311" y="-2099880"/>
            <a:ext cx="3855378" cy="473052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1427649" y="3158679"/>
            <a:ext cx="3855378" cy="473052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6360311" y="-1336563"/>
            <a:ext cx="3855378" cy="473052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399463" y="5512192"/>
            <a:ext cx="1487939" cy="182569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8730137" y="7785678"/>
            <a:ext cx="11853680" cy="4051803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-1636029" y="7785678"/>
            <a:ext cx="11853680" cy="4051803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271176" y="-7307484"/>
            <a:ext cx="7802498" cy="9573617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90538117-A50C-4F10-B8F0-FF79E91814D3}"/>
              </a:ext>
            </a:extLst>
          </p:cNvPr>
          <p:cNvSpPr txBox="1"/>
          <p:nvPr/>
        </p:nvSpPr>
        <p:spPr>
          <a:xfrm>
            <a:off x="0" y="1579598"/>
            <a:ext cx="18287999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6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Почему Петру Петровичу и Елене Аркадьевне </a:t>
            </a:r>
            <a:br>
              <a:rPr lang="ru-RU" sz="96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96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«пришлось туго вдвойне»? </a:t>
            </a:r>
            <a:endParaRPr kumimoji="0" lang="ru-RU" sz="166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6972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201311" y="-2099880"/>
            <a:ext cx="3855378" cy="473052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427649" y="3158679"/>
            <a:ext cx="3855378" cy="473052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360311" y="-1336563"/>
            <a:ext cx="3855378" cy="473052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399463" y="5512192"/>
            <a:ext cx="1487939" cy="182569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54C18306-836B-86E3-4E14-86E7E85B4E9B}"/>
              </a:ext>
            </a:extLst>
          </p:cNvPr>
          <p:cNvSpPr txBox="1"/>
          <p:nvPr/>
        </p:nvSpPr>
        <p:spPr>
          <a:xfrm>
            <a:off x="-59359" y="-275471"/>
            <a:ext cx="18406717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96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Дара карточку не давали»</a:t>
            </a:r>
            <a:r>
              <a:rPr kumimoji="0" lang="ru-RU" sz="13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endParaRPr kumimoji="0" lang="ru-RU" sz="138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DAE0F069-80B9-7D66-67A2-5B3C6F8B9AD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840" r="67847"/>
          <a:stretch/>
        </p:blipFill>
        <p:spPr>
          <a:xfrm>
            <a:off x="247862" y="1940520"/>
            <a:ext cx="5331851" cy="724158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61DBC3EC-A123-909B-27C7-81770A12E9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48" t="74835" r="34063"/>
          <a:stretch/>
        </p:blipFill>
        <p:spPr>
          <a:xfrm>
            <a:off x="5867602" y="1940520"/>
            <a:ext cx="6019800" cy="7241579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4C998ACE-162A-874B-7479-43F103352DC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68" t="74854"/>
          <a:stretch/>
        </p:blipFill>
        <p:spPr>
          <a:xfrm>
            <a:off x="12175292" y="1940521"/>
            <a:ext cx="5739072" cy="724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334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201311" y="-2099880"/>
            <a:ext cx="3855378" cy="473052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427649" y="3158679"/>
            <a:ext cx="3855378" cy="473052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360311" y="-1336563"/>
            <a:ext cx="3855378" cy="473052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399463" y="5174793"/>
            <a:ext cx="1487939" cy="182569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11684043" y="8165429"/>
            <a:ext cx="11853680" cy="4051803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-4321581" y="7785678"/>
            <a:ext cx="11853680" cy="4051803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flipH="1">
            <a:off x="-2971194" y="-1095452"/>
            <a:ext cx="7802498" cy="9573617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271176" y="-7307484"/>
            <a:ext cx="7802498" cy="9573617"/>
          </a:xfrm>
          <a:prstGeom prst="rect">
            <a:avLst/>
          </a:prstGeom>
        </p:spPr>
      </p:pic>
      <p:pic>
        <p:nvPicPr>
          <p:cNvPr id="51" name="Picture 5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9958734" y="3463433"/>
            <a:ext cx="881457" cy="455846"/>
          </a:xfrm>
          <a:prstGeom prst="rect">
            <a:avLst/>
          </a:prstGeom>
        </p:spPr>
      </p:pic>
      <p:pic>
        <p:nvPicPr>
          <p:cNvPr id="52" name="Picture 5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424143" y="6680095"/>
            <a:ext cx="881457" cy="455846"/>
          </a:xfrm>
          <a:prstGeom prst="rect">
            <a:avLst/>
          </a:prstGeom>
        </p:spPr>
      </p:pic>
      <p:pic>
        <p:nvPicPr>
          <p:cNvPr id="53" name="Picture 5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9197876" y="6611523"/>
            <a:ext cx="881457" cy="455846"/>
          </a:xfrm>
          <a:prstGeom prst="rect">
            <a:avLst/>
          </a:prstGeom>
        </p:spPr>
      </p:pic>
      <p:sp>
        <p:nvSpPr>
          <p:cNvPr id="56" name="TextBox 55">
            <a:extLst>
              <a:ext uri="{FF2B5EF4-FFF2-40B4-BE49-F238E27FC236}">
                <a16:creationId xmlns="" xmlns:a16="http://schemas.microsoft.com/office/drawing/2014/main" id="{1F4B5551-F025-3C70-27A1-4F1298B4E388}"/>
              </a:ext>
            </a:extLst>
          </p:cNvPr>
          <p:cNvSpPr txBox="1"/>
          <p:nvPr/>
        </p:nvSpPr>
        <p:spPr>
          <a:xfrm>
            <a:off x="304800" y="2298366"/>
            <a:ext cx="1767840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66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Что предложили друзья </a:t>
            </a:r>
          </a:p>
          <a:p>
            <a:pPr algn="ctr"/>
            <a:r>
              <a:rPr lang="ru-RU" sz="66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Петру Петровичу и Елене Аркадьевне? </a:t>
            </a:r>
            <a:endParaRPr lang="ru-RU" sz="80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2715627" y="2678283"/>
            <a:ext cx="3165951" cy="108218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527232" y="1028700"/>
            <a:ext cx="1860265" cy="2671399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-5400000" flipH="1">
            <a:off x="3753563" y="4697791"/>
            <a:ext cx="1970989" cy="2418391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12016466" y="3182156"/>
            <a:ext cx="2209528" cy="67491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11821639" y="5021216"/>
            <a:ext cx="3107967" cy="1771541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flipH="1">
            <a:off x="6329253" y="2010924"/>
            <a:ext cx="5236220" cy="2008804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14793053" y="281262"/>
            <a:ext cx="2880147" cy="357580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F4067102-7168-BACA-0836-286764F058A5}"/>
              </a:ext>
            </a:extLst>
          </p:cNvPr>
          <p:cNvSpPr txBox="1"/>
          <p:nvPr/>
        </p:nvSpPr>
        <p:spPr>
          <a:xfrm>
            <a:off x="0" y="5802072"/>
            <a:ext cx="182880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9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96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Надо прощаться с Даром...»</a:t>
            </a:r>
            <a:endParaRPr lang="ru-RU" sz="138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201311" y="-2099880"/>
            <a:ext cx="3855378" cy="473052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427649" y="3158679"/>
            <a:ext cx="3855378" cy="473052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360311" y="-1336563"/>
            <a:ext cx="3855378" cy="473052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399463" y="5512192"/>
            <a:ext cx="1487939" cy="182569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6409561" y="6127636"/>
            <a:ext cx="20655289" cy="7060353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-11653703" y="6127636"/>
            <a:ext cx="20655289" cy="7060353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271176" y="-7307484"/>
            <a:ext cx="7802498" cy="957361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94A2CAB2-90CA-9081-DA31-4385ECCB3ECC}"/>
              </a:ext>
            </a:extLst>
          </p:cNvPr>
          <p:cNvSpPr txBox="1"/>
          <p:nvPr/>
        </p:nvSpPr>
        <p:spPr>
          <a:xfrm>
            <a:off x="543386" y="1028699"/>
            <a:ext cx="169164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72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Как Пётр Петрович отнёсся к  предложению распрощаться с Даром? </a:t>
            </a:r>
            <a:endParaRPr lang="ru-RU" sz="88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201311" y="-2099880"/>
            <a:ext cx="3855378" cy="473052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1427649" y="3158679"/>
            <a:ext cx="3855378" cy="473052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6360311" y="-1336563"/>
            <a:ext cx="3855378" cy="4730525"/>
          </a:xfrm>
          <a:prstGeom prst="rect">
            <a:avLst/>
          </a:prstGeom>
        </p:spPr>
      </p:pic>
      <p:pic>
        <p:nvPicPr>
          <p:cNvPr id="44" name="Picture 44"/>
          <p:cNvPicPr>
            <a:picLocks noChangeAspect="1"/>
          </p:cNvPicPr>
          <p:nvPr/>
        </p:nvPicPr>
        <p:blipFill>
          <a:blip r:embed="rId5">
            <a:alphaModFix amt="16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-897465" y="6983206"/>
            <a:ext cx="9761308" cy="3744793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="" xmlns:a16="http://schemas.microsoft.com/office/drawing/2014/main" id="{4AD2FEA8-3144-509C-14B4-8D312DA890E5}"/>
              </a:ext>
            </a:extLst>
          </p:cNvPr>
          <p:cNvSpPr txBox="1"/>
          <p:nvPr/>
        </p:nvSpPr>
        <p:spPr>
          <a:xfrm>
            <a:off x="0" y="135638"/>
            <a:ext cx="18288000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88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Отрицательно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«Предать друга в беде, да как после этого жить?»</a:t>
            </a:r>
            <a:endParaRPr kumimoji="0" lang="ru-RU" sz="72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Потомок Джима (1 отрывок)">
            <a:hlinkClick r:id="" action="ppaction://media"/>
            <a:extLst>
              <a:ext uri="{FF2B5EF4-FFF2-40B4-BE49-F238E27FC236}">
                <a16:creationId xmlns="" xmlns:a16="http://schemas.microsoft.com/office/drawing/2014/main" id="{DF02852C-B229-BA06-E01E-A2527898C3A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004973" y="2933700"/>
            <a:ext cx="12281035" cy="6908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412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39000"/>
          </a:blip>
          <a:srcRect/>
          <a:stretch>
            <a:fillRect/>
          </a:stretch>
        </p:blipFill>
        <p:spPr>
          <a:xfrm>
            <a:off x="-551716" y="-453914"/>
            <a:ext cx="21135533" cy="1204725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201311" y="-2099880"/>
            <a:ext cx="3855378" cy="473052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1427649" y="3158679"/>
            <a:ext cx="3855378" cy="473052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6360311" y="-1336563"/>
            <a:ext cx="3855378" cy="473052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399463" y="5512192"/>
            <a:ext cx="1487939" cy="182569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flipH="1">
            <a:off x="-2971194" y="-758053"/>
            <a:ext cx="7802498" cy="9573617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4793211" y="-1117060"/>
            <a:ext cx="7802498" cy="9573617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942825" flipH="1">
            <a:off x="268047" y="-1189181"/>
            <a:ext cx="4530049" cy="5558342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271176" y="-7307484"/>
            <a:ext cx="7802498" cy="9573617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flipH="1">
            <a:off x="6940829" y="7341419"/>
            <a:ext cx="8405207" cy="322454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43EADB26-32FF-DEC3-009F-518E67B83DB7}"/>
              </a:ext>
            </a:extLst>
          </p:cNvPr>
          <p:cNvSpPr txBox="1"/>
          <p:nvPr/>
        </p:nvSpPr>
        <p:spPr>
          <a:xfrm>
            <a:off x="762000" y="1019694"/>
            <a:ext cx="16764000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88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Что дворник предложил</a:t>
            </a:r>
          </a:p>
          <a:p>
            <a:pPr algn="ctr"/>
            <a:r>
              <a:rPr lang="ru-RU" sz="88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Елене Аркадьевне? </a:t>
            </a:r>
            <a:endParaRPr lang="ru-RU" sz="115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427649" y="3158679"/>
            <a:ext cx="3855378" cy="473052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360311" y="-1336563"/>
            <a:ext cx="3855378" cy="473052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839082" y="-1117060"/>
            <a:ext cx="7802498" cy="9573617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271176" y="-7307484"/>
            <a:ext cx="7802498" cy="9573617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 flipH="1">
            <a:off x="14238601" y="7277903"/>
            <a:ext cx="7698902" cy="2953578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14713228" y="2392947"/>
            <a:ext cx="3294165" cy="473052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3CAC00C8-221D-D7A9-B5B2-2805E198292C}"/>
              </a:ext>
            </a:extLst>
          </p:cNvPr>
          <p:cNvSpPr txBox="1"/>
          <p:nvPr/>
        </p:nvSpPr>
        <p:spPr>
          <a:xfrm>
            <a:off x="0" y="803331"/>
            <a:ext cx="178308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60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«Пожертвовать Даром? Нет, нет, я лучше сама умру»</a:t>
            </a:r>
            <a:endParaRPr lang="ru-RU" sz="72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0973049B-79B1-22F2-A1BD-BB6B2B18121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936"/>
          <a:stretch/>
        </p:blipFill>
        <p:spPr>
          <a:xfrm>
            <a:off x="339463" y="2397796"/>
            <a:ext cx="13899138" cy="75405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39000"/>
          </a:blip>
          <a:srcRect/>
          <a:stretch>
            <a:fillRect/>
          </a:stretch>
        </p:blipFill>
        <p:spPr>
          <a:xfrm>
            <a:off x="-3914333" y="-4144013"/>
            <a:ext cx="21135533" cy="1204725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201311" y="-2099880"/>
            <a:ext cx="3855378" cy="473052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1427649" y="3158679"/>
            <a:ext cx="3855378" cy="473052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6360311" y="-1336563"/>
            <a:ext cx="3855378" cy="473052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399463" y="6175338"/>
            <a:ext cx="1487939" cy="1825692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4036024" y="-453914"/>
            <a:ext cx="7802498" cy="957361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7CA4093E-91FC-0344-9BB6-988A7376E5D2}"/>
              </a:ext>
            </a:extLst>
          </p:cNvPr>
          <p:cNvSpPr txBox="1"/>
          <p:nvPr/>
        </p:nvSpPr>
        <p:spPr>
          <a:xfrm>
            <a:off x="1066800" y="2048984"/>
            <a:ext cx="1684020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72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Что изменилось в жизни </a:t>
            </a:r>
          </a:p>
          <a:p>
            <a:pPr algn="ctr"/>
            <a:r>
              <a:rPr lang="ru-RU" sz="72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Петра Петровича и Елены Аркадьевны после смерти Дара? </a:t>
            </a:r>
            <a:endParaRPr lang="ru-RU" sz="88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39000"/>
          </a:blip>
          <a:srcRect/>
          <a:stretch>
            <a:fillRect/>
          </a:stretch>
        </p:blipFill>
        <p:spPr>
          <a:xfrm>
            <a:off x="-551716" y="-453914"/>
            <a:ext cx="21135533" cy="1204725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201311" y="-2099880"/>
            <a:ext cx="3855378" cy="473052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1427649" y="3158679"/>
            <a:ext cx="3855378" cy="473052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6360311" y="-1336563"/>
            <a:ext cx="3855378" cy="473052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399463" y="5512192"/>
            <a:ext cx="1487939" cy="182569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flipH="1">
            <a:off x="-2971194" y="-758053"/>
            <a:ext cx="7802498" cy="9573617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4793211" y="-1117060"/>
            <a:ext cx="7802498" cy="9573617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942825" flipH="1">
            <a:off x="268047" y="-1189181"/>
            <a:ext cx="4530049" cy="5558342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271176" y="-7307484"/>
            <a:ext cx="7802498" cy="9573617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flipH="1">
            <a:off x="6940829" y="7341419"/>
            <a:ext cx="8405207" cy="322454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43EADB26-32FF-DEC3-009F-518E67B83DB7}"/>
              </a:ext>
            </a:extLst>
          </p:cNvPr>
          <p:cNvSpPr txBox="1"/>
          <p:nvPr/>
        </p:nvSpPr>
        <p:spPr>
          <a:xfrm>
            <a:off x="762000" y="1019694"/>
            <a:ext cx="16764000" cy="68634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88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 Даре он не спросил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88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Елену Аркадьевну ни разу,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88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да и вообще разговаривали они теперь только в самых необходимых случаях</a:t>
            </a:r>
            <a:endParaRPr kumimoji="0" lang="ru-RU" sz="115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3902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flipH="1">
            <a:off x="640224" y="6210763"/>
            <a:ext cx="11919820" cy="457287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alphaModFix amt="39000"/>
          </a:blip>
          <a:srcRect/>
          <a:stretch>
            <a:fillRect/>
          </a:stretch>
        </p:blipFill>
        <p:spPr>
          <a:xfrm>
            <a:off x="-5257800" y="-2136822"/>
            <a:ext cx="21135533" cy="12047254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201311" y="-2099880"/>
            <a:ext cx="3855378" cy="473052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1427649" y="3158679"/>
            <a:ext cx="3855378" cy="473052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6360311" y="-1336563"/>
            <a:ext cx="3855378" cy="4730525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2885478" y="5067394"/>
            <a:ext cx="1487939" cy="182569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BE1E33A9-8763-CF2D-E865-E1B12F7A5CFA}"/>
              </a:ext>
            </a:extLst>
          </p:cNvPr>
          <p:cNvSpPr txBox="1"/>
          <p:nvPr/>
        </p:nvSpPr>
        <p:spPr>
          <a:xfrm>
            <a:off x="297260" y="578452"/>
            <a:ext cx="9074538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72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Федор </a:t>
            </a:r>
          </a:p>
          <a:p>
            <a:pPr algn="ctr"/>
            <a:r>
              <a:rPr lang="ru-RU" sz="72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Александрович </a:t>
            </a:r>
          </a:p>
          <a:p>
            <a:pPr algn="ctr"/>
            <a:r>
              <a:rPr lang="ru-RU" sz="72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Абрамов </a:t>
            </a:r>
          </a:p>
          <a:p>
            <a:pPr algn="ctr"/>
            <a:r>
              <a:rPr lang="ru-RU" sz="72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родился </a:t>
            </a:r>
          </a:p>
          <a:p>
            <a:pPr algn="ctr"/>
            <a:r>
              <a:rPr lang="ru-RU" sz="72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29 февраля 1920 года</a:t>
            </a:r>
            <a:endParaRPr lang="ru-RU" sz="7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="" xmlns:a16="http://schemas.microsoft.com/office/drawing/2014/main" id="{16F5D9EE-60A3-2A11-77E9-63F6FEE545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199" y="378646"/>
            <a:ext cx="8521787" cy="9336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427649" y="3158679"/>
            <a:ext cx="3855378" cy="473052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360311" y="-1336563"/>
            <a:ext cx="3855378" cy="473052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399463" y="5512192"/>
            <a:ext cx="1487939" cy="182569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6409561" y="6127636"/>
            <a:ext cx="20655289" cy="7060353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-11653703" y="6127636"/>
            <a:ext cx="20655289" cy="7060353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271176" y="-7307484"/>
            <a:ext cx="7802498" cy="957361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94A2CAB2-90CA-9081-DA31-4385ECCB3ECC}"/>
              </a:ext>
            </a:extLst>
          </p:cNvPr>
          <p:cNvSpPr txBox="1"/>
          <p:nvPr/>
        </p:nvSpPr>
        <p:spPr>
          <a:xfrm>
            <a:off x="543386" y="1028699"/>
            <a:ext cx="169164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Что не смогли простить себе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эти добрые и интеллигентные люди? </a:t>
            </a:r>
            <a:endParaRPr kumimoji="0" lang="ru-RU" sz="88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645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39000"/>
          </a:blip>
          <a:srcRect/>
          <a:stretch>
            <a:fillRect/>
          </a:stretch>
        </p:blipFill>
        <p:spPr>
          <a:xfrm>
            <a:off x="-533400" y="-419100"/>
            <a:ext cx="21135533" cy="1204725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201311" y="-2099880"/>
            <a:ext cx="3855378" cy="473052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1427649" y="3158679"/>
            <a:ext cx="3855378" cy="473052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6360311" y="-1336563"/>
            <a:ext cx="3855378" cy="473052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399463" y="6175338"/>
            <a:ext cx="1487939" cy="182569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flipH="1">
            <a:off x="-2971194" y="-94907"/>
            <a:ext cx="7802498" cy="9573617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4476606" y="-1181100"/>
            <a:ext cx="7802498" cy="9573617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271176" y="-7307484"/>
            <a:ext cx="7802498" cy="957361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7CA4093E-91FC-0344-9BB6-988A7376E5D2}"/>
              </a:ext>
            </a:extLst>
          </p:cNvPr>
          <p:cNvSpPr txBox="1"/>
          <p:nvPr/>
        </p:nvSpPr>
        <p:spPr>
          <a:xfrm>
            <a:off x="723900" y="105272"/>
            <a:ext cx="16840200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5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Предательство</a:t>
            </a:r>
            <a:endParaRPr kumimoji="0" lang="ru-RU" sz="166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927464BD-A89C-661C-1CCC-EBEBE99C94F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14524" r="73999" b="64919"/>
          <a:stretch/>
        </p:blipFill>
        <p:spPr>
          <a:xfrm rot="10800000">
            <a:off x="104438" y="1963619"/>
            <a:ext cx="5792118" cy="798971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776C7A74-B0FF-8F93-6662-56FF7BFDF42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54" b="67695"/>
          <a:stretch/>
        </p:blipFill>
        <p:spPr>
          <a:xfrm rot="10800000">
            <a:off x="6791398" y="2241764"/>
            <a:ext cx="11059336" cy="7665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755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39000"/>
          </a:blip>
          <a:srcRect/>
          <a:stretch>
            <a:fillRect/>
          </a:stretch>
        </p:blipFill>
        <p:spPr>
          <a:xfrm rot="21448819">
            <a:off x="4783188" y="653625"/>
            <a:ext cx="17162696" cy="9848141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201311" y="-2099880"/>
            <a:ext cx="3855378" cy="473052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1427649" y="3158679"/>
            <a:ext cx="3855378" cy="473052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6360311" y="-1336563"/>
            <a:ext cx="3855378" cy="473052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885478" y="5067394"/>
            <a:ext cx="1487939" cy="182569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alphaModFix amt="36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5836692" y="7719641"/>
            <a:ext cx="11853680" cy="4051803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3979760" y="4000246"/>
            <a:ext cx="4595059" cy="6598648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1228336" y="5728203"/>
            <a:ext cx="3797824" cy="471513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1DA19B76-EB77-03BC-00C4-2B8334892766}"/>
              </a:ext>
            </a:extLst>
          </p:cNvPr>
          <p:cNvSpPr txBox="1"/>
          <p:nvPr/>
        </p:nvSpPr>
        <p:spPr>
          <a:xfrm>
            <a:off x="0" y="27507"/>
            <a:ext cx="18135600" cy="36317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5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Что сделал Пётр Петрович в память о Даре? 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2061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39000"/>
          </a:blip>
          <a:srcRect/>
          <a:stretch>
            <a:fillRect/>
          </a:stretch>
        </p:blipFill>
        <p:spPr>
          <a:xfrm>
            <a:off x="-551716" y="-453914"/>
            <a:ext cx="21135533" cy="1204725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201311" y="-2099880"/>
            <a:ext cx="3855378" cy="473052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1427649" y="3158679"/>
            <a:ext cx="3855378" cy="473052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6360311" y="-1336563"/>
            <a:ext cx="3855378" cy="473052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399463" y="5512192"/>
            <a:ext cx="1487939" cy="182569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flipH="1">
            <a:off x="-2971194" y="-758053"/>
            <a:ext cx="7802498" cy="9573617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4793211" y="-1117060"/>
            <a:ext cx="7802498" cy="9573617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942825" flipH="1">
            <a:off x="268047" y="-1189181"/>
            <a:ext cx="4530049" cy="5558342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271176" y="-7307484"/>
            <a:ext cx="7802498" cy="9573617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43EADB26-32FF-DEC3-009F-518E67B83DB7}"/>
              </a:ext>
            </a:extLst>
          </p:cNvPr>
          <p:cNvSpPr txBox="1"/>
          <p:nvPr/>
        </p:nvSpPr>
        <p:spPr>
          <a:xfrm>
            <a:off x="930055" y="-29520"/>
            <a:ext cx="1676400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88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Гранитную стену</a:t>
            </a:r>
            <a:endParaRPr kumimoji="0" lang="ru-RU" sz="115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DB26AF93-79DC-A5F0-F04C-74FA1B61020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375"/>
          <a:stretch/>
        </p:blipFill>
        <p:spPr>
          <a:xfrm>
            <a:off x="593945" y="1417030"/>
            <a:ext cx="17371366" cy="8061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709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201311" y="-2099880"/>
            <a:ext cx="3855378" cy="473052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427649" y="3158679"/>
            <a:ext cx="3855378" cy="473052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360311" y="-1336563"/>
            <a:ext cx="3855378" cy="473052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399463" y="5174793"/>
            <a:ext cx="1487939" cy="182569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11684043" y="8165429"/>
            <a:ext cx="11853680" cy="4051803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-4321581" y="7785678"/>
            <a:ext cx="11853680" cy="4051803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flipH="1">
            <a:off x="-2971194" y="-1095452"/>
            <a:ext cx="7802498" cy="9573617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271176" y="-7307484"/>
            <a:ext cx="7802498" cy="9573617"/>
          </a:xfrm>
          <a:prstGeom prst="rect">
            <a:avLst/>
          </a:prstGeom>
        </p:spPr>
      </p:pic>
      <p:pic>
        <p:nvPicPr>
          <p:cNvPr id="51" name="Picture 5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9958734" y="3463433"/>
            <a:ext cx="881457" cy="455846"/>
          </a:xfrm>
          <a:prstGeom prst="rect">
            <a:avLst/>
          </a:prstGeom>
        </p:spPr>
      </p:pic>
      <p:pic>
        <p:nvPicPr>
          <p:cNvPr id="52" name="Picture 5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424143" y="6680095"/>
            <a:ext cx="881457" cy="455846"/>
          </a:xfrm>
          <a:prstGeom prst="rect">
            <a:avLst/>
          </a:prstGeom>
        </p:spPr>
      </p:pic>
      <p:pic>
        <p:nvPicPr>
          <p:cNvPr id="53" name="Picture 5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9197876" y="6611523"/>
            <a:ext cx="881457" cy="455846"/>
          </a:xfrm>
          <a:prstGeom prst="rect">
            <a:avLst/>
          </a:prstGeom>
        </p:spPr>
      </p:pic>
      <p:sp>
        <p:nvSpPr>
          <p:cNvPr id="56" name="TextBox 55">
            <a:extLst>
              <a:ext uri="{FF2B5EF4-FFF2-40B4-BE49-F238E27FC236}">
                <a16:creationId xmlns="" xmlns:a16="http://schemas.microsoft.com/office/drawing/2014/main" id="{1F4B5551-F025-3C70-27A1-4F1298B4E388}"/>
              </a:ext>
            </a:extLst>
          </p:cNvPr>
          <p:cNvSpPr txBox="1"/>
          <p:nvPr/>
        </p:nvSpPr>
        <p:spPr>
          <a:xfrm>
            <a:off x="304800" y="2298366"/>
            <a:ext cx="17678400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88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 кем сравнил Пётр Петрович собаку в конце рассказа? </a:t>
            </a:r>
            <a:endParaRPr kumimoji="0" lang="ru-RU" sz="115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8243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39000"/>
          </a:blip>
          <a:srcRect/>
          <a:stretch>
            <a:fillRect/>
          </a:stretch>
        </p:blipFill>
        <p:spPr>
          <a:xfrm>
            <a:off x="-551716" y="-453914"/>
            <a:ext cx="21135533" cy="1204725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201311" y="-2099880"/>
            <a:ext cx="3855378" cy="473052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1427649" y="3158679"/>
            <a:ext cx="3855378" cy="473052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6360311" y="-1336563"/>
            <a:ext cx="3855378" cy="473052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399463" y="6175338"/>
            <a:ext cx="1487939" cy="182569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flipH="1">
            <a:off x="-2971194" y="-94907"/>
            <a:ext cx="7802498" cy="9573617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4036024" y="-453914"/>
            <a:ext cx="7802498" cy="9573617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942825" flipH="1">
            <a:off x="268047" y="-1189181"/>
            <a:ext cx="4530049" cy="5558342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271176" y="-7307484"/>
            <a:ext cx="7802498" cy="957361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7CA4093E-91FC-0344-9BB6-988A7376E5D2}"/>
              </a:ext>
            </a:extLst>
          </p:cNvPr>
          <p:cNvSpPr txBox="1"/>
          <p:nvPr/>
        </p:nvSpPr>
        <p:spPr>
          <a:xfrm>
            <a:off x="246489" y="436915"/>
            <a:ext cx="16840200" cy="37702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39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Мученик</a:t>
            </a:r>
            <a:endParaRPr kumimoji="0" lang="ru-RU" sz="595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3353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39000"/>
          </a:blip>
          <a:srcRect/>
          <a:stretch>
            <a:fillRect/>
          </a:stretch>
        </p:blipFill>
        <p:spPr>
          <a:xfrm>
            <a:off x="-551716" y="-453914"/>
            <a:ext cx="21135533" cy="1204725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201311" y="-2099880"/>
            <a:ext cx="3855378" cy="473052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1427649" y="3158679"/>
            <a:ext cx="3855378" cy="473052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6360311" y="-1336563"/>
            <a:ext cx="3855378" cy="473052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399463" y="5512192"/>
            <a:ext cx="1487939" cy="182569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flipH="1">
            <a:off x="-2971194" y="-758053"/>
            <a:ext cx="7802498" cy="9573617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4793211" y="-1117060"/>
            <a:ext cx="7802498" cy="9573617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942825" flipH="1">
            <a:off x="268047" y="-1189181"/>
            <a:ext cx="4530049" cy="5558342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271176" y="-7307484"/>
            <a:ext cx="7802498" cy="9573617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flipH="1">
            <a:off x="5844857" y="7032186"/>
            <a:ext cx="8405207" cy="322454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43EADB26-32FF-DEC3-009F-518E67B83DB7}"/>
              </a:ext>
            </a:extLst>
          </p:cNvPr>
          <p:cNvSpPr txBox="1"/>
          <p:nvPr/>
        </p:nvSpPr>
        <p:spPr>
          <a:xfrm>
            <a:off x="0" y="1019694"/>
            <a:ext cx="18135600" cy="64633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38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Что стало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38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 Петром Петровичем</a:t>
            </a:r>
            <a:r>
              <a:rPr lang="ru-RU" sz="13800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r>
              <a:rPr lang="ru-RU" sz="8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kumimoji="0" lang="ru-RU" sz="11500" b="1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113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39000"/>
          </a:blip>
          <a:srcRect/>
          <a:stretch>
            <a:fillRect/>
          </a:stretch>
        </p:blipFill>
        <p:spPr>
          <a:xfrm>
            <a:off x="-551716" y="-453914"/>
            <a:ext cx="21135533" cy="1204725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201311" y="-2099880"/>
            <a:ext cx="3855378" cy="473052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1427649" y="3158679"/>
            <a:ext cx="3855378" cy="473052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6360311" y="-1336563"/>
            <a:ext cx="3855378" cy="473052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399463" y="6175338"/>
            <a:ext cx="1487939" cy="182569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flipH="1">
            <a:off x="-2971194" y="-94907"/>
            <a:ext cx="7802498" cy="9573617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4036024" y="-453914"/>
            <a:ext cx="7802498" cy="9573617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942825" flipH="1">
            <a:off x="268047" y="-1189181"/>
            <a:ext cx="4530049" cy="5558342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271176" y="-7307484"/>
            <a:ext cx="7802498" cy="957361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7CA4093E-91FC-0344-9BB6-988A7376E5D2}"/>
              </a:ext>
            </a:extLst>
          </p:cNvPr>
          <p:cNvSpPr txBox="1"/>
          <p:nvPr/>
        </p:nvSpPr>
        <p:spPr>
          <a:xfrm>
            <a:off x="486600" y="2889238"/>
            <a:ext cx="17259300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80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последние два года он не выходил из своей квартиры и рисовал своего Дара. Он пережил жену на три года.</a:t>
            </a:r>
            <a:endParaRPr kumimoji="0" lang="ru-RU" sz="166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4574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39000"/>
          </a:blip>
          <a:srcRect/>
          <a:stretch>
            <a:fillRect/>
          </a:stretch>
        </p:blipFill>
        <p:spPr>
          <a:xfrm>
            <a:off x="-551716" y="-453914"/>
            <a:ext cx="21135533" cy="1204725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201311" y="-2099880"/>
            <a:ext cx="3855378" cy="473052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1427649" y="3158679"/>
            <a:ext cx="3855378" cy="473052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6360311" y="-1336563"/>
            <a:ext cx="3855378" cy="473052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399463" y="6175338"/>
            <a:ext cx="1487939" cy="182569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flipH="1">
            <a:off x="-2971194" y="-94907"/>
            <a:ext cx="7802498" cy="9573617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4036024" y="-453914"/>
            <a:ext cx="7802498" cy="9573617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271176" y="-7307484"/>
            <a:ext cx="7802498" cy="957361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200" y="1588"/>
            <a:ext cx="8292449" cy="1028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39623" y="1934012"/>
            <a:ext cx="8783366" cy="5016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Экспозиция, </a:t>
            </a:r>
          </a:p>
          <a:p>
            <a:pPr algn="ctr"/>
            <a:r>
              <a:rPr lang="ru-RU" sz="8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посвящённая </a:t>
            </a:r>
            <a:endParaRPr lang="ru-RU" sz="8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8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8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ассказу </a:t>
            </a:r>
          </a:p>
          <a:p>
            <a:pPr algn="ctr"/>
            <a:r>
              <a:rPr lang="ru-RU" sz="8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«Потомок Джима»</a:t>
            </a:r>
          </a:p>
        </p:txBody>
      </p:sp>
    </p:spTree>
    <p:extLst>
      <p:ext uri="{BB962C8B-B14F-4D97-AF65-F5344CB8AC3E}">
        <p14:creationId xmlns:p14="http://schemas.microsoft.com/office/powerpoint/2010/main" val="3036844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373417" y="3602162"/>
            <a:ext cx="3855378" cy="473052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474293" y="7841736"/>
            <a:ext cx="3855378" cy="473052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016051" y="-2365263"/>
            <a:ext cx="3855378" cy="473052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885478" y="6288011"/>
            <a:ext cx="1487939" cy="1825692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3">
            <a:alphaModFix amt="16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-5770657" y="7015423"/>
            <a:ext cx="9761308" cy="3744793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3">
            <a:alphaModFix amt="16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13716000" y="7015423"/>
            <a:ext cx="9761308" cy="3744793"/>
          </a:xfrm>
          <a:prstGeom prst="rect">
            <a:avLst/>
          </a:prstGeom>
        </p:spPr>
      </p:pic>
      <p:graphicFrame>
        <p:nvGraphicFramePr>
          <p:cNvPr id="19" name="Таблица 19">
            <a:extLst>
              <a:ext uri="{FF2B5EF4-FFF2-40B4-BE49-F238E27FC236}">
                <a16:creationId xmlns="" xmlns:a16="http://schemas.microsoft.com/office/drawing/2014/main" id="{392BD3B8-23C8-E4F6-73C0-D691C673CF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4170431"/>
              </p:ext>
            </p:extLst>
          </p:nvPr>
        </p:nvGraphicFramePr>
        <p:xfrm>
          <a:off x="3048000" y="114300"/>
          <a:ext cx="12192000" cy="9982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="" xmlns:a16="http://schemas.microsoft.com/office/drawing/2014/main" val="4215484224"/>
                    </a:ext>
                  </a:extLst>
                </a:gridCol>
                <a:gridCol w="4064000">
                  <a:extLst>
                    <a:ext uri="{9D8B030D-6E8A-4147-A177-3AD203B41FA5}">
                      <a16:colId xmlns="" xmlns:a16="http://schemas.microsoft.com/office/drawing/2014/main" val="456746030"/>
                    </a:ext>
                  </a:extLst>
                </a:gridCol>
                <a:gridCol w="4064000">
                  <a:extLst>
                    <a:ext uri="{9D8B030D-6E8A-4147-A177-3AD203B41FA5}">
                      <a16:colId xmlns="" xmlns:a16="http://schemas.microsoft.com/office/drawing/2014/main" val="3015054159"/>
                    </a:ext>
                  </a:extLst>
                </a:gridCol>
              </a:tblGrid>
              <a:tr h="33274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886264164"/>
                  </a:ext>
                </a:extLst>
              </a:tr>
              <a:tr h="33274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492880002"/>
                  </a:ext>
                </a:extLst>
              </a:tr>
              <a:tr h="33274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214620790"/>
                  </a:ext>
                </a:extLst>
              </a:tr>
            </a:tbl>
          </a:graphicData>
        </a:graphic>
      </p:graphicFrame>
      <p:pic>
        <p:nvPicPr>
          <p:cNvPr id="20" name="Рисунок 19">
            <a:extLst>
              <a:ext uri="{FF2B5EF4-FFF2-40B4-BE49-F238E27FC236}">
                <a16:creationId xmlns="" xmlns:a16="http://schemas.microsoft.com/office/drawing/2014/main" id="{93C0B792-85C8-1135-FC92-C18CAB2DB2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3467100"/>
            <a:ext cx="3962400" cy="32727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Рисунок 20">
            <a:extLst>
              <a:ext uri="{FF2B5EF4-FFF2-40B4-BE49-F238E27FC236}">
                <a16:creationId xmlns="" xmlns:a16="http://schemas.microsoft.com/office/drawing/2014/main" id="{A4532E94-6D0D-702D-3F82-818C3BDC115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2429" y="3436104"/>
            <a:ext cx="4114800" cy="3352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Рисунок 21">
            <a:extLst>
              <a:ext uri="{FF2B5EF4-FFF2-40B4-BE49-F238E27FC236}">
                <a16:creationId xmlns="" xmlns:a16="http://schemas.microsoft.com/office/drawing/2014/main" id="{F4911F2C-FA5D-6FEF-91AF-B5910B50E11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87" t="18822" r="12145"/>
          <a:stretch/>
        </p:blipFill>
        <p:spPr bwMode="auto">
          <a:xfrm>
            <a:off x="11119658" y="114300"/>
            <a:ext cx="4114800" cy="3352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30E608E2-6E70-541F-6E64-FAF4F5D8F2E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05200" y="114300"/>
            <a:ext cx="3276600" cy="3321804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="" xmlns:a16="http://schemas.microsoft.com/office/drawing/2014/main" id="{4E749932-A13C-E76F-47D8-DD887B05A70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80" r="8634"/>
          <a:stretch/>
        </p:blipFill>
        <p:spPr bwMode="auto">
          <a:xfrm>
            <a:off x="7137922" y="149655"/>
            <a:ext cx="3984507" cy="3237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Рисунок 23">
            <a:extLst>
              <a:ext uri="{FF2B5EF4-FFF2-40B4-BE49-F238E27FC236}">
                <a16:creationId xmlns="" xmlns:a16="http://schemas.microsoft.com/office/drawing/2014/main" id="{0C38E8BC-D2A5-FF0B-D2ED-DFC5192A684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9658" y="6837910"/>
            <a:ext cx="4114800" cy="325859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98DD56A1-5E42-FB2A-F050-8120F05B088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200" y="6739898"/>
            <a:ext cx="3962400" cy="332560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Рисунок 25">
            <a:extLst>
              <a:ext uri="{FF2B5EF4-FFF2-40B4-BE49-F238E27FC236}">
                <a16:creationId xmlns="" xmlns:a16="http://schemas.microsoft.com/office/drawing/2014/main" id="{8B51B4B8-B8B5-8A1F-D9B7-53DEB27C5826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8242" y="3395768"/>
            <a:ext cx="4081609" cy="3307596"/>
          </a:xfrm>
          <a:prstGeom prst="rect">
            <a:avLst/>
          </a:prstGeom>
          <a:noFill/>
        </p:spPr>
      </p:pic>
      <p:pic>
        <p:nvPicPr>
          <p:cNvPr id="1032" name="Picture 8">
            <a:extLst>
              <a:ext uri="{FF2B5EF4-FFF2-40B4-BE49-F238E27FC236}">
                <a16:creationId xmlns="" xmlns:a16="http://schemas.microsoft.com/office/drawing/2014/main" id="{C16952B5-0089-097A-BFF4-703A997BA9E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07" r="11318"/>
          <a:stretch/>
        </p:blipFill>
        <p:spPr bwMode="auto">
          <a:xfrm>
            <a:off x="7089827" y="6769689"/>
            <a:ext cx="4114801" cy="3288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flipH="1">
            <a:off x="640224" y="6210763"/>
            <a:ext cx="11919820" cy="457287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alphaModFix amt="39000"/>
          </a:blip>
          <a:srcRect/>
          <a:stretch>
            <a:fillRect/>
          </a:stretch>
        </p:blipFill>
        <p:spPr>
          <a:xfrm>
            <a:off x="-5257800" y="-2136822"/>
            <a:ext cx="21135533" cy="12047254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201311" y="-2099880"/>
            <a:ext cx="3855378" cy="473052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1427649" y="3158679"/>
            <a:ext cx="3855378" cy="473052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6360311" y="-1336563"/>
            <a:ext cx="3855378" cy="4730525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2885478" y="5067394"/>
            <a:ext cx="1487939" cy="1825692"/>
          </a:xfrm>
          <a:prstGeom prst="rect">
            <a:avLst/>
          </a:prstGeom>
        </p:spPr>
      </p:pic>
      <p:pic>
        <p:nvPicPr>
          <p:cNvPr id="1026" name="Picture 2" descr="https://sun9-45.userapi.com/impg/wd3Gq90DZfoDTzHLsdThKOsZv686WLAqxtCd9w/ZQhJl26c76Q.jpg?size=174x289&amp;quality=96&amp;sign=30463dc1cabf5a9f027aca7d47b7e108&amp;type=albu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636" y="610225"/>
            <a:ext cx="4937330" cy="697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rounb.ru/image.php?image=/uploads/news/slider/16130/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610226"/>
            <a:ext cx="5257800" cy="6819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sun9-76.userapi.com/impf/c850016/v850016966/d20d/AyDODfX-WJk.jpg?size=1200x1516&amp;quality=96&amp;sign=fec4804ba20a7f4df38433c2f6f3eec5&amp;c_uniq_tag=WX1eswky_BjQzk98Ok68Ky4KLMrS4YBTweAPQp95Sm0&amp;type=album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60044" y="610226"/>
            <a:ext cx="5146280" cy="6819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022508" y="8289144"/>
            <a:ext cx="33373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А.Ф. </a:t>
            </a:r>
            <a:r>
              <a:rPr lang="ru-RU" sz="36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Калинцев</a:t>
            </a:r>
            <a:endParaRPr lang="ru-RU" sz="2000" b="1" dirty="0">
              <a:solidFill>
                <a:schemeClr val="tx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76267" y="8363107"/>
            <a:ext cx="61068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Фёдор Абрамов - фронтовик</a:t>
            </a:r>
            <a:endParaRPr lang="ru-RU" sz="3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2603419" y="8289142"/>
            <a:ext cx="539416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Фёдор  Абрамов </a:t>
            </a:r>
          </a:p>
          <a:p>
            <a:pPr algn="ctr"/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 Людмилой Крутиковой</a:t>
            </a:r>
            <a:endParaRPr lang="ru-RU" sz="3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216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39000"/>
          </a:blip>
          <a:srcRect/>
          <a:stretch>
            <a:fillRect/>
          </a:stretch>
        </p:blipFill>
        <p:spPr>
          <a:xfrm rot="21448819">
            <a:off x="4783188" y="653625"/>
            <a:ext cx="17162696" cy="9848141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201311" y="-2099880"/>
            <a:ext cx="3855378" cy="473052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6360311" y="-1336563"/>
            <a:ext cx="3855378" cy="473052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885478" y="5067394"/>
            <a:ext cx="1487939" cy="182569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alphaModFix amt="36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7258895" y="6207690"/>
            <a:ext cx="11853680" cy="4051803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4039779" y="5444373"/>
            <a:ext cx="3369716" cy="4815120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0" y="5544361"/>
            <a:ext cx="3797824" cy="471513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1DA19B76-EB77-03BC-00C4-2B8334892766}"/>
              </a:ext>
            </a:extLst>
          </p:cNvPr>
          <p:cNvSpPr txBox="1"/>
          <p:nvPr/>
        </p:nvSpPr>
        <p:spPr>
          <a:xfrm>
            <a:off x="0" y="27507"/>
            <a:ext cx="18135600" cy="6247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0" marR="0" lvl="0" indent="-11430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8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Что поучительного вы нашли для себя в рассказе Абрамова? </a:t>
            </a:r>
          </a:p>
          <a:p>
            <a:pPr marL="1143000" marR="0" lvl="0" indent="-11430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8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Чему нас учит жертва Дара? </a:t>
            </a:r>
          </a:p>
          <a:p>
            <a:pPr marL="1143000" marR="0" lvl="0" indent="-11430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8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Что вас затронуло и удивило в этом произведении?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2820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39000"/>
          </a:blip>
          <a:srcRect/>
          <a:stretch>
            <a:fillRect/>
          </a:stretch>
        </p:blipFill>
        <p:spPr>
          <a:xfrm>
            <a:off x="-551716" y="-453914"/>
            <a:ext cx="21135533" cy="1204725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201311" y="-2099880"/>
            <a:ext cx="3855378" cy="473052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1427649" y="3158679"/>
            <a:ext cx="3855378" cy="473052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6360311" y="-1336563"/>
            <a:ext cx="3855378" cy="473052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399463" y="6175338"/>
            <a:ext cx="1487939" cy="1825692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4036024" y="-453914"/>
            <a:ext cx="7802498" cy="9573617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271176" y="-7307484"/>
            <a:ext cx="7802498" cy="957361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7CA4093E-91FC-0344-9BB6-988A7376E5D2}"/>
              </a:ext>
            </a:extLst>
          </p:cNvPr>
          <p:cNvSpPr txBox="1"/>
          <p:nvPr/>
        </p:nvSpPr>
        <p:spPr>
          <a:xfrm>
            <a:off x="304800" y="502130"/>
            <a:ext cx="9372600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6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1944, 1945 </a:t>
            </a:r>
            <a:r>
              <a:rPr lang="ru-RU" sz="60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гг</a:t>
            </a:r>
            <a:r>
              <a:rPr lang="ru-RU" sz="6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-  городская </a:t>
            </a:r>
            <a:r>
              <a:rPr lang="ru-RU" sz="6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выставка </a:t>
            </a:r>
            <a:r>
              <a:rPr lang="ru-RU" sz="6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собак, участвовавших в Великой Отечественной войне</a:t>
            </a:r>
            <a:endParaRPr kumimoji="0" lang="ru-RU" sz="9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>
            <a:extLst>
              <a:ext uri="{FF2B5EF4-FFF2-40B4-BE49-F238E27FC236}">
                <a16:creationId xmlns="" xmlns:a16="http://schemas.microsoft.com/office/drawing/2014/main" id="{F390EE37-683F-7BAC-F786-9AD214B4C9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0399" y="345962"/>
            <a:ext cx="7276855" cy="9750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30126" y="5887855"/>
            <a:ext cx="1120011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Ленинград выжил! </a:t>
            </a:r>
          </a:p>
        </p:txBody>
      </p:sp>
    </p:spTree>
    <p:extLst>
      <p:ext uri="{BB962C8B-B14F-4D97-AF65-F5344CB8AC3E}">
        <p14:creationId xmlns:p14="http://schemas.microsoft.com/office/powerpoint/2010/main" val="1093737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flipH="1">
            <a:off x="-2299720" y="845392"/>
            <a:ext cx="4599440" cy="660493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201311" y="-2099880"/>
            <a:ext cx="3855378" cy="473052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6360311" y="-1336563"/>
            <a:ext cx="3855378" cy="4730525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885478" y="5067394"/>
            <a:ext cx="1487939" cy="1825692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 flipH="1">
            <a:off x="-4503290" y="5861793"/>
            <a:ext cx="11919820" cy="4572876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5193294" y="4613662"/>
            <a:ext cx="3950706" cy="5673338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>
          <a:xfrm>
            <a:off x="10550259" y="3128230"/>
            <a:ext cx="6002569" cy="10483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768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>
                  <a:noFill/>
                </a:ln>
                <a:solidFill>
                  <a:srgbClr val="335062"/>
                </a:solidFill>
                <a:effectLst/>
                <a:uLnTx/>
                <a:uFillTx/>
                <a:latin typeface="Le Petit Cochon"/>
                <a:ea typeface="+mn-ea"/>
                <a:cs typeface="+mn-cs"/>
              </a:rPr>
              <a:t>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732E3FD5-C803-A473-6096-297972EE327F}"/>
              </a:ext>
            </a:extLst>
          </p:cNvPr>
          <p:cNvSpPr txBox="1"/>
          <p:nvPr/>
        </p:nvSpPr>
        <p:spPr>
          <a:xfrm>
            <a:off x="2667000" y="80940"/>
            <a:ext cx="15163800" cy="50994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675"/>
              </a:spcAft>
            </a:pPr>
            <a:r>
              <a:rPr lang="ru-RU" sz="54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«Будить, </a:t>
            </a:r>
            <a:r>
              <a:rPr lang="ru-RU" sz="5400" b="1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всеми </a:t>
            </a:r>
            <a:r>
              <a:rPr lang="ru-RU" sz="5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силами будить </a:t>
            </a:r>
            <a:r>
              <a:rPr lang="ru-RU" sz="54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человеке </a:t>
            </a:r>
            <a:r>
              <a:rPr lang="ru-RU" sz="138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Человека</a:t>
            </a:r>
            <a:r>
              <a:rPr lang="ru-RU" sz="54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...”</a:t>
            </a:r>
            <a:endParaRPr lang="ru-RU" sz="4400" b="1" dirty="0">
              <a:solidFill>
                <a:schemeClr val="accent1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sz="66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5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Фёдор Абрамов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>
            <a:extLst>
              <a:ext uri="{FF2B5EF4-FFF2-40B4-BE49-F238E27FC236}">
                <a16:creationId xmlns="" xmlns:a16="http://schemas.microsoft.com/office/drawing/2014/main" id="{AABEFC55-3FC5-CA1D-6924-603E3526BD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5277" y="4791376"/>
            <a:ext cx="8095523" cy="5014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4590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39000"/>
          </a:blip>
          <a:srcRect/>
          <a:stretch>
            <a:fillRect/>
          </a:stretch>
        </p:blipFill>
        <p:spPr>
          <a:xfrm>
            <a:off x="-551716" y="-453914"/>
            <a:ext cx="21135533" cy="1204725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201311" y="-2099880"/>
            <a:ext cx="3855378" cy="473052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1427649" y="3158679"/>
            <a:ext cx="3855378" cy="473052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6360311" y="-1336563"/>
            <a:ext cx="3855378" cy="473052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399463" y="5512192"/>
            <a:ext cx="1487939" cy="182569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flipH="1">
            <a:off x="-2971194" y="-758053"/>
            <a:ext cx="7802498" cy="9573617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4793211" y="-1117060"/>
            <a:ext cx="7802498" cy="9573617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942825" flipH="1">
            <a:off x="268047" y="-1189181"/>
            <a:ext cx="4530049" cy="5558342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271176" y="-7307484"/>
            <a:ext cx="7802498" cy="9573617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flipH="1">
            <a:off x="5844857" y="7032186"/>
            <a:ext cx="8405207" cy="322454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43EADB26-32FF-DEC3-009F-518E67B83DB7}"/>
              </a:ext>
            </a:extLst>
          </p:cNvPr>
          <p:cNvSpPr txBox="1"/>
          <p:nvPr/>
        </p:nvSpPr>
        <p:spPr>
          <a:xfrm>
            <a:off x="26581" y="265382"/>
            <a:ext cx="181356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Используемые источники информации:</a:t>
            </a:r>
            <a:endParaRPr lang="ru-RU" sz="3600" b="1" dirty="0">
              <a:solidFill>
                <a:srgbClr val="4F81BD">
                  <a:lumMod val="75000"/>
                </a:srgb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62000" y="1257300"/>
            <a:ext cx="17145000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1. Абрамов, Ф.А. Из колена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Аввакумова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: Повести. Рассказы / Ф. А. Абрамов. - М.: Современник, 1989. - 560с.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2. Абрамов, Ф.А. О войне и о победе/ Ф. А. Абрамов. - СПб.: Издательство «Журнал «Нева», 2005. - 232с.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3. Акимушкин И. Мир животных: Рассказы о домашних животных/ И.И. Акимушкин. - М.: Молодая гвардия, 1981. - 238с.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4. Непро100 Абрамов: сборник рисованных историй по мотивам произведений Ф.А. Абрамова: к 100-летию со дня рождения писателя. - Северодвинск, 2020.-50с.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Нехаев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В. С. Воспитай себе друга: научно-художественная литература/ В.С.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Нехаев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- М.: Детская литература, 1978. - 94с.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6. Фёдор Абрамов и Север/ Сост. Е.Ш.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Галимова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- Архангельск, 1990.-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160 с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7. Видеофрагмент «Потомок Джима» [электронный ресурс]. - Режим доступа (</a:t>
            </a:r>
            <a:r>
              <a:rPr lang="ru-RU" sz="2800" dirty="0">
                <a:latin typeface="Times New Roman" pitchFamily="18" charset="0"/>
                <a:cs typeface="Times New Roman" pitchFamily="18" charset="0"/>
                <a:hlinkClick r:id="rId6"/>
              </a:rPr>
              <a:t>https://www.youtube.com/watch?v=TiI249yHLlI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429709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39000"/>
          </a:blip>
          <a:srcRect/>
          <a:stretch>
            <a:fillRect/>
          </a:stretch>
        </p:blipFill>
        <p:spPr>
          <a:xfrm>
            <a:off x="1472912" y="-279341"/>
            <a:ext cx="6992874" cy="3985938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373417" y="1987608"/>
            <a:ext cx="3855378" cy="473052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2196110" y="-691812"/>
            <a:ext cx="3855378" cy="473052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4432622" y="-1672331"/>
            <a:ext cx="3855378" cy="4730525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9958762" y="309860"/>
            <a:ext cx="1487939" cy="1825692"/>
          </a:xfrm>
          <a:prstGeom prst="rect">
            <a:avLst/>
          </a:prstGeom>
        </p:spPr>
      </p:pic>
      <p:pic>
        <p:nvPicPr>
          <p:cNvPr id="20" name="Picture 20"/>
          <p:cNvPicPr>
            <a:picLocks noChangeAspect="1"/>
          </p:cNvPicPr>
          <p:nvPr/>
        </p:nvPicPr>
        <p:blipFill>
          <a:blip r:embed="rId4">
            <a:alphaModFix amt="36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-6982336" y="7694213"/>
            <a:ext cx="11853680" cy="4051803"/>
          </a:xfrm>
          <a:prstGeom prst="rect">
            <a:avLst/>
          </a:prstGeom>
        </p:spPr>
      </p:pic>
      <p:pic>
        <p:nvPicPr>
          <p:cNvPr id="3074" name="Picture 2">
            <a:extLst>
              <a:ext uri="{FF2B5EF4-FFF2-40B4-BE49-F238E27FC236}">
                <a16:creationId xmlns="" xmlns:a16="http://schemas.microsoft.com/office/drawing/2014/main" id="{99BA83FE-8C46-92A6-5D43-0AF71613FF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073" y="242903"/>
            <a:ext cx="6311768" cy="4771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="" xmlns:a16="http://schemas.microsoft.com/office/drawing/2014/main" id="{486E4000-0BAD-7150-5D1F-2E228FFF37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8094" y="242902"/>
            <a:ext cx="7497306" cy="4519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="" xmlns:a16="http://schemas.microsoft.com/office/drawing/2014/main" id="{06C95CED-D9F0-4A1B-12D5-85E101B7414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5" t="15728" r="14175"/>
          <a:stretch/>
        </p:blipFill>
        <p:spPr bwMode="auto">
          <a:xfrm>
            <a:off x="538522" y="5295899"/>
            <a:ext cx="6965274" cy="4886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AutoShape 8">
            <a:extLst>
              <a:ext uri="{FF2B5EF4-FFF2-40B4-BE49-F238E27FC236}">
                <a16:creationId xmlns="" xmlns:a16="http://schemas.microsoft.com/office/drawing/2014/main" id="{22928B87-3C8C-C46B-1DD6-A4D08701C41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991600" y="49911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2" name="Picture 10">
            <a:extLst>
              <a:ext uri="{FF2B5EF4-FFF2-40B4-BE49-F238E27FC236}">
                <a16:creationId xmlns="" xmlns:a16="http://schemas.microsoft.com/office/drawing/2014/main" id="{CA1B074E-E1AB-C572-7C35-E351FA072F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69" r="18347"/>
          <a:stretch/>
        </p:blipFill>
        <p:spPr bwMode="auto">
          <a:xfrm>
            <a:off x="9958762" y="4973427"/>
            <a:ext cx="5912877" cy="5315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39000"/>
          </a:blip>
          <a:srcRect/>
          <a:stretch>
            <a:fillRect/>
          </a:stretch>
        </p:blipFill>
        <p:spPr>
          <a:xfrm>
            <a:off x="-809239" y="0"/>
            <a:ext cx="21135533" cy="1204725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201311" y="-2099880"/>
            <a:ext cx="3855378" cy="473052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1427649" y="3158679"/>
            <a:ext cx="3855378" cy="473052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6360311" y="-1336563"/>
            <a:ext cx="3855378" cy="473052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399463" y="5512192"/>
            <a:ext cx="1487939" cy="1825692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296BCAF3-BD9E-9817-2587-9386AB4C10EC}"/>
              </a:ext>
            </a:extLst>
          </p:cNvPr>
          <p:cNvSpPr/>
          <p:nvPr/>
        </p:nvSpPr>
        <p:spPr>
          <a:xfrm>
            <a:off x="198442" y="531384"/>
            <a:ext cx="17891116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99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Игра-викторина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99353752-CE39-F234-0FB6-18EEC932C6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1338" y="3709974"/>
            <a:ext cx="9144000" cy="57860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39000"/>
          </a:blip>
          <a:srcRect/>
          <a:stretch>
            <a:fillRect/>
          </a:stretch>
        </p:blipFill>
        <p:spPr>
          <a:xfrm>
            <a:off x="-1992948" y="-1722154"/>
            <a:ext cx="21135533" cy="1204725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201311" y="-2099880"/>
            <a:ext cx="3855378" cy="473052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1427649" y="3158679"/>
            <a:ext cx="3855378" cy="473052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6360311" y="-1336563"/>
            <a:ext cx="3855378" cy="473052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885478" y="5067394"/>
            <a:ext cx="1487939" cy="182569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alphaModFix amt="36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5836692" y="7719641"/>
            <a:ext cx="11853680" cy="4051803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3979760" y="4000246"/>
            <a:ext cx="4595059" cy="6598648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1228336" y="5728203"/>
            <a:ext cx="3797824" cy="471513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1DA19B76-EB77-03BC-00C4-2B8334892766}"/>
              </a:ext>
            </a:extLst>
          </p:cNvPr>
          <p:cNvSpPr txBox="1"/>
          <p:nvPr/>
        </p:nvSpPr>
        <p:spPr>
          <a:xfrm>
            <a:off x="381000" y="1134969"/>
            <a:ext cx="17221200" cy="1723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88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Назовите  главных героев рассказа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19642" y="1479777"/>
            <a:ext cx="3855378" cy="473052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427649" y="3158679"/>
            <a:ext cx="3855378" cy="473052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360311" y="-1336563"/>
            <a:ext cx="3855378" cy="473052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399463" y="5512192"/>
            <a:ext cx="1487939" cy="182569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89A23AD5-65B8-47EC-17D3-31B676AC36F0}"/>
              </a:ext>
            </a:extLst>
          </p:cNvPr>
          <p:cNvSpPr txBox="1"/>
          <p:nvPr/>
        </p:nvSpPr>
        <p:spPr>
          <a:xfrm>
            <a:off x="12039600" y="3608315"/>
            <a:ext cx="1415900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собака по кличке Дар</a:t>
            </a:r>
            <a:endParaRPr lang="ru-RU" sz="4400" b="1" dirty="0"/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5CC96728-466F-183E-F5A3-13094B2DDAF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04" t="46977" b="8237"/>
          <a:stretch/>
        </p:blipFill>
        <p:spPr>
          <a:xfrm rot="10800000">
            <a:off x="5779115" y="656932"/>
            <a:ext cx="5974992" cy="79309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F28DE43F-C3D5-A607-C201-E3E455FEEBC5}"/>
              </a:ext>
            </a:extLst>
          </p:cNvPr>
          <p:cNvSpPr txBox="1"/>
          <p:nvPr/>
        </p:nvSpPr>
        <p:spPr>
          <a:xfrm>
            <a:off x="12268200" y="656932"/>
            <a:ext cx="6019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Пётр Петрович</a:t>
            </a:r>
            <a:endParaRPr lang="ru-RU" sz="4400" b="1" dirty="0"/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801F9C69-98C2-1033-1DE1-D514E18719DF}"/>
              </a:ext>
            </a:extLst>
          </p:cNvPr>
          <p:cNvSpPr txBox="1"/>
          <p:nvPr/>
        </p:nvSpPr>
        <p:spPr>
          <a:xfrm>
            <a:off x="292937" y="2171700"/>
            <a:ext cx="1010652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Елена Аркадьевна </a:t>
            </a:r>
            <a:endParaRPr lang="ru-RU" sz="4400" b="1" dirty="0"/>
          </a:p>
        </p:txBody>
      </p:sp>
      <p:cxnSp>
        <p:nvCxnSpPr>
          <p:cNvPr id="13" name="Прямая со стрелкой 12">
            <a:extLst>
              <a:ext uri="{FF2B5EF4-FFF2-40B4-BE49-F238E27FC236}">
                <a16:creationId xmlns="" xmlns:a16="http://schemas.microsoft.com/office/drawing/2014/main" id="{47BCF7E6-3F4D-C130-9121-9C01E82079FD}"/>
              </a:ext>
            </a:extLst>
          </p:cNvPr>
          <p:cNvCxnSpPr>
            <a:cxnSpLocks/>
          </p:cNvCxnSpPr>
          <p:nvPr/>
        </p:nvCxnSpPr>
        <p:spPr>
          <a:xfrm>
            <a:off x="3834054" y="3158679"/>
            <a:ext cx="2571511" cy="129723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>
            <a:extLst>
              <a:ext uri="{FF2B5EF4-FFF2-40B4-BE49-F238E27FC236}">
                <a16:creationId xmlns="" xmlns:a16="http://schemas.microsoft.com/office/drawing/2014/main" id="{A338BDE6-9E9B-BE4C-99F9-562E0D923A7C}"/>
              </a:ext>
            </a:extLst>
          </p:cNvPr>
          <p:cNvCxnSpPr>
            <a:cxnSpLocks/>
          </p:cNvCxnSpPr>
          <p:nvPr/>
        </p:nvCxnSpPr>
        <p:spPr>
          <a:xfrm>
            <a:off x="3796268" y="3158679"/>
            <a:ext cx="2571511" cy="129723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 стрелкой 20">
            <a:extLst>
              <a:ext uri="{FF2B5EF4-FFF2-40B4-BE49-F238E27FC236}">
                <a16:creationId xmlns="" xmlns:a16="http://schemas.microsoft.com/office/drawing/2014/main" id="{EA1AE645-B4AD-E43C-9AFB-A85CA86061B3}"/>
              </a:ext>
            </a:extLst>
          </p:cNvPr>
          <p:cNvCxnSpPr>
            <a:cxnSpLocks/>
          </p:cNvCxnSpPr>
          <p:nvPr/>
        </p:nvCxnSpPr>
        <p:spPr>
          <a:xfrm flipH="1">
            <a:off x="10399463" y="1387086"/>
            <a:ext cx="2021137" cy="166990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 стрелкой 25">
            <a:extLst>
              <a:ext uri="{FF2B5EF4-FFF2-40B4-BE49-F238E27FC236}">
                <a16:creationId xmlns="" xmlns:a16="http://schemas.microsoft.com/office/drawing/2014/main" id="{8E053E5F-EB59-D6CE-B1B1-959D3A4F6397}"/>
              </a:ext>
            </a:extLst>
          </p:cNvPr>
          <p:cNvCxnSpPr>
            <a:cxnSpLocks/>
          </p:cNvCxnSpPr>
          <p:nvPr/>
        </p:nvCxnSpPr>
        <p:spPr>
          <a:xfrm flipH="1">
            <a:off x="11089178" y="4353646"/>
            <a:ext cx="1826410" cy="161766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</TotalTime>
  <Words>499</Words>
  <Application>Microsoft Office PowerPoint</Application>
  <PresentationFormat>Произвольный</PresentationFormat>
  <Paragraphs>102</Paragraphs>
  <Slides>53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53</vt:i4>
      </vt:variant>
    </vt:vector>
  </HeadingPairs>
  <TitlesOfParts>
    <vt:vector size="64" baseType="lpstr">
      <vt:lpstr>Arial</vt:lpstr>
      <vt:lpstr>Clear Sans Bold</vt:lpstr>
      <vt:lpstr>Times New Roman</vt:lpstr>
      <vt:lpstr>Le Petit Cochon</vt:lpstr>
      <vt:lpstr>Microsoft YaHei</vt:lpstr>
      <vt:lpstr>Calibri</vt:lpstr>
      <vt:lpstr>Office Theme</vt:lpstr>
      <vt:lpstr>1_Office Theme</vt:lpstr>
      <vt:lpstr>2_Office Theme</vt:lpstr>
      <vt:lpstr>3_Office Theme</vt:lpstr>
      <vt:lpstr>4_Office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Copia de Blue Animated Snowy Winter Presentation</dc:title>
  <cp:lastModifiedBy>ученик 1</cp:lastModifiedBy>
  <cp:revision>15</cp:revision>
  <dcterms:created xsi:type="dcterms:W3CDTF">2006-08-16T00:00:00Z</dcterms:created>
  <dcterms:modified xsi:type="dcterms:W3CDTF">2023-03-31T12:43:37Z</dcterms:modified>
  <dc:identifier>DAFOL4P3GNg</dc:identifier>
</cp:coreProperties>
</file>