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image" Target="../media/image21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9484E1BC-36C6-4E3E-91BB-AFB319DEFA05}" type="slidenum">
              <a:rPr lang="ru-RU" smtClean="0"/>
              <a:t>‹#›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64D409B-7F27-4426-8D54-4B4ED1506234}" type="datetimeFigureOut">
              <a:rPr lang="ru-RU" smtClean="0"/>
              <a:t>18.05.2024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1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6484" y="2259874"/>
            <a:ext cx="6019019" cy="1342866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1800" b="1" dirty="0" smtClean="0">
                <a:solidFill>
                  <a:schemeClr val="tx1"/>
                </a:solidFill>
              </a:rPr>
              <a:t>Использование интерактивной рабочей тетради </a:t>
            </a:r>
            <a:r>
              <a:rPr lang="en-US" sz="1800" b="1" dirty="0" err="1" smtClean="0">
                <a:solidFill>
                  <a:schemeClr val="tx1"/>
                </a:solidFill>
              </a:rPr>
              <a:t>Skysmart</a:t>
            </a:r>
            <a:r>
              <a:rPr lang="en-US" sz="1800" b="1" dirty="0" smtClean="0">
                <a:solidFill>
                  <a:schemeClr val="tx1"/>
                </a:solidFill>
              </a:rPr>
              <a:t> </a:t>
            </a:r>
            <a:r>
              <a:rPr lang="ru-RU" sz="1800" b="1" dirty="0" smtClean="0">
                <a:solidFill>
                  <a:schemeClr val="tx1"/>
                </a:solidFill>
              </a:rPr>
              <a:t>на уроках русского языка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36484" y="3602741"/>
            <a:ext cx="6019019" cy="1986499"/>
          </a:xfrm>
          <a:solidFill>
            <a:schemeClr val="accent4">
              <a:lumMod val="60000"/>
              <a:lumOff val="40000"/>
            </a:schemeClr>
          </a:solidFill>
        </p:spPr>
        <p:txBody>
          <a:bodyPr>
            <a:noAutofit/>
          </a:bodyPr>
          <a:lstStyle/>
          <a:p>
            <a:endParaRPr lang="ru-RU" sz="1600" dirty="0" smtClean="0">
              <a:solidFill>
                <a:schemeClr val="tx1"/>
              </a:solidFill>
            </a:endParaRPr>
          </a:p>
          <a:p>
            <a:endParaRPr lang="ru-RU" sz="1600" dirty="0">
              <a:solidFill>
                <a:schemeClr val="tx1"/>
              </a:solidFill>
            </a:endParaRPr>
          </a:p>
          <a:p>
            <a:pPr algn="r"/>
            <a:r>
              <a:rPr lang="ru-RU" sz="1600" dirty="0" err="1" smtClean="0">
                <a:solidFill>
                  <a:schemeClr val="tx1"/>
                </a:solidFill>
              </a:rPr>
              <a:t>Сухоешкина</a:t>
            </a:r>
            <a:r>
              <a:rPr lang="ru-RU" sz="1600" dirty="0" smtClean="0">
                <a:solidFill>
                  <a:schemeClr val="tx1"/>
                </a:solidFill>
              </a:rPr>
              <a:t> Наталья Владимировна, 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учитель русского языка и литературы</a:t>
            </a:r>
          </a:p>
          <a:p>
            <a:pPr algn="r"/>
            <a:r>
              <a:rPr lang="ru-RU" sz="1600" dirty="0" smtClean="0">
                <a:solidFill>
                  <a:schemeClr val="tx1"/>
                </a:solidFill>
              </a:rPr>
              <a:t>МБОУ «</a:t>
            </a:r>
            <a:r>
              <a:rPr lang="ru-RU" sz="1600" dirty="0" err="1" smtClean="0">
                <a:solidFill>
                  <a:schemeClr val="tx1"/>
                </a:solidFill>
              </a:rPr>
              <a:t>Сийская</a:t>
            </a:r>
            <a:r>
              <a:rPr lang="ru-RU" sz="1600" dirty="0" smtClean="0">
                <a:solidFill>
                  <a:schemeClr val="tx1"/>
                </a:solidFill>
              </a:rPr>
              <a:t> СШ № 116»</a:t>
            </a:r>
          </a:p>
          <a:p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76175">
            <a:off x="6776847" y="1194644"/>
            <a:ext cx="2508034" cy="2989320"/>
          </a:xfrm>
          <a:prstGeom prst="rect">
            <a:avLst/>
          </a:prstGeom>
        </p:spPr>
      </p:pic>
      <p:pic>
        <p:nvPicPr>
          <p:cNvPr id="1026" name="Picture 2" descr="https://skysmart.ru/distant/guide/images/tild3938-3863-4534-a264-306532623038__logo-for-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772" y="174812"/>
            <a:ext cx="7563394" cy="99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939710"/>
            <a:ext cx="66685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Муниципальная трибуна опыта «Опыт реализации ФГОС ОО в образовательных организациях </a:t>
            </a:r>
            <a:endParaRPr lang="ru-RU" dirty="0" smtClean="0"/>
          </a:p>
          <a:p>
            <a:pPr algn="ctr"/>
            <a:r>
              <a:rPr lang="ru-RU" dirty="0" err="1" smtClean="0"/>
              <a:t>Пинежского</a:t>
            </a:r>
            <a:r>
              <a:rPr lang="ru-RU" dirty="0" smtClean="0"/>
              <a:t> </a:t>
            </a:r>
            <a:r>
              <a:rPr lang="ru-RU" dirty="0"/>
              <a:t>муниципального округа»</a:t>
            </a:r>
          </a:p>
        </p:txBody>
      </p:sp>
    </p:spTree>
    <p:extLst>
      <p:ext uri="{BB962C8B-B14F-4D97-AF65-F5344CB8AC3E}">
        <p14:creationId xmlns:p14="http://schemas.microsoft.com/office/powerpoint/2010/main" val="1766228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7 – Просмотр заданий</a:t>
            </a:r>
            <a:endParaRPr lang="ru-RU" sz="3600" dirty="0"/>
          </a:p>
        </p:txBody>
      </p:sp>
      <p:pic>
        <p:nvPicPr>
          <p:cNvPr id="7170" name="Picture 2" descr="C:\Users\natal\Desktop\на конкурс\ПРЕДСТАВЛЕНИЕ ОПЫТА МАЙ\электронная тетрадь\Снимок просмотр заданий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32895"/>
            <a:ext cx="7620000" cy="433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27431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7 – Просмотр заданий</a:t>
            </a:r>
            <a:endParaRPr lang="ru-RU" sz="3600" dirty="0">
              <a:solidFill>
                <a:schemeClr val="tx1"/>
              </a:solidFill>
            </a:endParaRPr>
          </a:p>
        </p:txBody>
      </p:sp>
      <p:pic>
        <p:nvPicPr>
          <p:cNvPr id="8194" name="Picture 2" descr="C:\Users\natal\Desktop\на конкурс\ПРЕДСТАВЛЕНИЕ ОПЫТА МАЙ\электронная тетрадь\Снимок просмотр 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628800"/>
            <a:ext cx="7620000" cy="4448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741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7 – Просмотр заданий</a:t>
            </a:r>
            <a:endParaRPr lang="ru-RU" sz="3600" dirty="0"/>
          </a:p>
        </p:txBody>
      </p:sp>
      <p:pic>
        <p:nvPicPr>
          <p:cNvPr id="9218" name="Picture 2" descr="C:\Users\natal\Desktop\на конкурс\ПРЕДСТАВЛЕНИЕ ОПЫТА МАЙ\электронная тетрадь\Снимок просмотр 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8800"/>
            <a:ext cx="7753672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36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C:\Users\natal\Desktop\на конкурс\ПРЕДСТАВЛЕНИЕ ОПЫТА МАЙ\электронная тетрадь\Снимок защита от списыв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340768"/>
            <a:ext cx="7620000" cy="473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3493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Ссылка на задание</a:t>
            </a:r>
            <a:endParaRPr lang="ru-RU" sz="3600" dirty="0"/>
          </a:p>
        </p:txBody>
      </p:sp>
      <p:pic>
        <p:nvPicPr>
          <p:cNvPr id="1026" name="Picture 2" descr="C:\Users\natal\Desktop\на конкурс\ПРЕДСТАВЛЕНИЕ ОПЫТА МАЙ\электронная тетрадь\Снимок ссылк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4824"/>
            <a:ext cx="7620000" cy="410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465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Результаты выполненного задания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natal\Desktop\на конкурс\ПРЕДСТАВЛЕНИЕ ОПЫТА МАЙ\электронная тетрадь\Снимок результаты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0809"/>
            <a:ext cx="7620000" cy="4299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5163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Тренажеры ОГЭ и ЕГЭ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natal\Desktop\на конкурс\ПРЕДСТАВЛЕНИЕ ОПЫТА МАЙ\электронная тетрадь\Снимок подготовка к экзаменам 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96752"/>
            <a:ext cx="5161384" cy="2745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natal\Desktop\на конкурс\ПРЕДСТАВЛЕНИЕ ОПЫТА МАЙ\электронная тетрадь\Снимок подготовка к экзаменам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7954" y="3284984"/>
            <a:ext cx="7046201" cy="3573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0151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922114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Варианты использования электронной тетради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68760"/>
            <a:ext cx="7620000" cy="5132040"/>
          </a:xfrm>
        </p:spPr>
        <p:txBody>
          <a:bodyPr>
            <a:normAutofit fontScale="92500" lnSpcReduction="10000"/>
          </a:bodyPr>
          <a:lstStyle/>
          <a:p>
            <a:pPr marL="114300" lvl="0" indent="0" algn="just">
              <a:buNone/>
            </a:pPr>
            <a:r>
              <a:rPr lang="ru-RU" dirty="0" smtClean="0"/>
              <a:t>1) Работа </a:t>
            </a:r>
            <a:r>
              <a:rPr lang="ru-RU" dirty="0"/>
              <a:t>на уроке. (создается задание – вывести на интерактивную доску – фронтальная работа, обсуждение, проверка правильности выполнения задания).</a:t>
            </a:r>
          </a:p>
          <a:p>
            <a:pPr algn="just"/>
            <a:r>
              <a:rPr lang="ru-RU" dirty="0"/>
              <a:t>Если интерактивная доска отсутствует, используется проектор (ученики направляют/отвечают , а учитель сам управляет действиями,).</a:t>
            </a:r>
          </a:p>
          <a:p>
            <a:pPr marL="114300" lvl="0" indent="0" algn="just">
              <a:buNone/>
            </a:pPr>
            <a:r>
              <a:rPr lang="ru-RU" dirty="0" smtClean="0"/>
              <a:t>2) Работа </a:t>
            </a:r>
            <a:r>
              <a:rPr lang="ru-RU" dirty="0"/>
              <a:t>на уроке. В парах, «сильный-слабый» ученики (создается задание – работа на индивидуальных гаджетах - результаты отображаются в личном кабинете учителя).</a:t>
            </a:r>
          </a:p>
          <a:p>
            <a:pPr marL="114300" lvl="0" indent="0" algn="just">
              <a:buNone/>
            </a:pPr>
            <a:r>
              <a:rPr lang="ru-RU" dirty="0" smtClean="0"/>
              <a:t>3) Работа </a:t>
            </a:r>
            <a:r>
              <a:rPr lang="ru-RU" dirty="0"/>
              <a:t>на уроке. Индивидуальная работа (создается задание – работа на индивидуальных гаджетах- результаты отображаются в личном кабинете учителя). </a:t>
            </a:r>
          </a:p>
          <a:p>
            <a:pPr algn="just"/>
            <a:r>
              <a:rPr lang="ru-RU" dirty="0"/>
              <a:t>Таким образом можно организовать практикум, отработку навыков </a:t>
            </a:r>
            <a:r>
              <a:rPr lang="ru-RU" dirty="0" smtClean="0"/>
              <a:t>по </a:t>
            </a:r>
            <a:r>
              <a:rPr lang="ru-RU" dirty="0"/>
              <a:t>изучаемому материалу, а также провести срез знаний обучающихся (самостоятельная работа/контрольная работа). При этом возможен индивидуальный подход к подбору заданий, их сложности.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225013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Варианты использования электронной тетради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lvl="0" indent="0" algn="just">
              <a:buNone/>
            </a:pPr>
            <a:r>
              <a:rPr lang="ru-RU" dirty="0" smtClean="0"/>
              <a:t>4) Домашняя </a:t>
            </a:r>
            <a:r>
              <a:rPr lang="ru-RU" dirty="0"/>
              <a:t>работа. (создается задание – результаты отображаются в личном кабинете учителя). Таким образом можно организовать практикум, отработку навыков по изучаемому материалу, а также провести срез знаний обучающихся. </a:t>
            </a:r>
          </a:p>
          <a:p>
            <a:pPr marL="114300" lvl="0" indent="0" algn="just">
              <a:buNone/>
            </a:pPr>
            <a:r>
              <a:rPr lang="ru-RU" dirty="0" smtClean="0"/>
              <a:t>5) Домашняя </a:t>
            </a:r>
            <a:r>
              <a:rPr lang="ru-RU" dirty="0"/>
              <a:t>работа. Дифференцированное домашнее задание (создаются домашние задания различного уровня сложности)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7607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850106"/>
          </a:xfrm>
        </p:spPr>
        <p:txBody>
          <a:bodyPr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Преимущества использования электронной тетради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Skysmart</a:t>
            </a:r>
            <a:r>
              <a:rPr lang="ru-RU" sz="3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2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7620000" cy="5276056"/>
          </a:xfrm>
        </p:spPr>
        <p:txBody>
          <a:bodyPr/>
          <a:lstStyle/>
          <a:p>
            <a:r>
              <a:rPr lang="ru-RU" dirty="0"/>
              <a:t>- повышение интереса обучающихся к выполнению заданий; </a:t>
            </a:r>
          </a:p>
          <a:p>
            <a:r>
              <a:rPr lang="ru-RU" dirty="0"/>
              <a:t>- обучающемуся не нужно ничего скачивать, нужно лишь выйти по ссылке и бесплатно!, сидя за самым простым планшетом или смартфоном, выполнить задание. Тетрадь работает даже при медленном интернете; </a:t>
            </a:r>
          </a:p>
          <a:p>
            <a:r>
              <a:rPr lang="ru-RU" dirty="0"/>
              <a:t>- учитель может создать столько комплектов заданий, сколько потребуется;</a:t>
            </a:r>
          </a:p>
          <a:p>
            <a:r>
              <a:rPr lang="ru-RU" dirty="0"/>
              <a:t>- при проверке работ тетрадь </a:t>
            </a:r>
            <a:r>
              <a:rPr lang="ru-RU" dirty="0" err="1"/>
              <a:t>Skysmart</a:t>
            </a:r>
            <a:r>
              <a:rPr lang="ru-RU" dirty="0"/>
              <a:t> экономит массу времени, показывая статистику по каждому ученику; </a:t>
            </a:r>
          </a:p>
          <a:p>
            <a:r>
              <a:rPr lang="ru-RU"/>
              <a:t>- ученик может самостоятельно готовиться к олимпиадам, ОГЭ и ЕГЭ.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84736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главных целей обучения на современном этапе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образования -  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воспитание у обучающихся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пoложительного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отнoшения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интереса к </a:t>
            </a:r>
            <a:r>
              <a:rPr lang="ru-RU" sz="20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прoцессу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oбучения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(ФГОС)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1430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Ведущими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видами памяти у детей являются образная и эмоциональная память. Ученики лучше запоминают то, что кажется ярким и неожиданным,  что вызовет эмоциональный отклик. Помочь в лучшем усвоении материала может использование современных образовательных ресурсов Интернета в сочетании с традиционными методами обучения. 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3789040"/>
            <a:ext cx="3923928" cy="2615952"/>
          </a:xfrm>
          <a:prstGeom prst="rect">
            <a:avLst/>
          </a:prstGeom>
        </p:spPr>
      </p:pic>
      <p:pic>
        <p:nvPicPr>
          <p:cNvPr id="5" name="Picture 2" descr="https://skysmart.ru/distant/guide/images/tild3938-3863-4534-a264-306532623038__logo-for-mobil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3480" y="4293096"/>
            <a:ext cx="3888432" cy="1175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1296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2877886"/>
              </p:ext>
            </p:extLst>
          </p:nvPr>
        </p:nvGraphicFramePr>
        <p:xfrm>
          <a:off x="3707904" y="3550016"/>
          <a:ext cx="4680520" cy="33079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name="Acrobat Document" r:id="rId3" imgW="6415686" imgH="4533529" progId="Acrobat.Document.DC">
                  <p:embed/>
                </p:oleObj>
              </mc:Choice>
              <mc:Fallback>
                <p:oleObj name="Acrobat Document" r:id="rId3" imgW="6415686" imgH="453352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07904" y="3550016"/>
                        <a:ext cx="4680520" cy="33079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6296238"/>
              </p:ext>
            </p:extLst>
          </p:nvPr>
        </p:nvGraphicFramePr>
        <p:xfrm>
          <a:off x="899592" y="0"/>
          <a:ext cx="4932040" cy="3485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Acrobat Document" r:id="rId5" imgW="6415686" imgH="4533529" progId="Acrobat.Document.DC">
                  <p:embed/>
                </p:oleObj>
              </mc:Choice>
              <mc:Fallback>
                <p:oleObj name="Acrobat Document" r:id="rId5" imgW="6415686" imgH="4533529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9592" y="0"/>
                        <a:ext cx="4932040" cy="3485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15322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464" y="476672"/>
            <a:ext cx="7620000" cy="1498178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Интерактивная тетрадь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Скайсмарт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Задания полностью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совместимы с учебниками из Федерального перечня и отражают содержание рабочих программ.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множество заданий из школьной программы;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подготовки к ВПР;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олимпиады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марафоны для учеников;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тренажёры для подготовки к ЕГЭ и ОГЭ; </a:t>
            </a:r>
          </a:p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вебинары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для повышения профессиональных навыков педагогов.</a:t>
            </a:r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Picture 2" descr="https://skysmart.ru/distant/guide/images/tild3938-3863-4534-a264-306532623038__logo-for-mobil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4327"/>
            <a:ext cx="4210760" cy="97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766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321624" cy="70609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1 – поисковик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natal\Desktop\на конкурс\ПРЕДСТАВЛЕНИЕ ОПЫТА МАЙ\электронная тетрадь\Снимок поисковик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72816"/>
            <a:ext cx="7620000" cy="373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60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2 - Инструкция</a:t>
            </a:r>
            <a:endParaRPr lang="ru-RU" sz="3600" dirty="0"/>
          </a:p>
        </p:txBody>
      </p:sp>
      <p:pic>
        <p:nvPicPr>
          <p:cNvPr id="2050" name="Picture 2" descr="C:\Users\natal\Desktop\на конкурс\ПРЕДСТАВЛЕНИЕ ОПЫТА МАЙ\электронная тетрадь\Снимок инструкц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84784"/>
            <a:ext cx="7848872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4662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3 - Регистрация</a:t>
            </a:r>
            <a:endParaRPr lang="ru-RU" sz="3600" dirty="0"/>
          </a:p>
        </p:txBody>
      </p:sp>
      <p:pic>
        <p:nvPicPr>
          <p:cNvPr id="3075" name="Picture 3" descr="C:\Users\natal\Desktop\на конкурс\ПРЕДСТАВЛЕНИЕ ОПЫТА МАЙ\электронная тетрадь\Снимок профиль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962687"/>
            <a:ext cx="7620000" cy="4075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120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28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 – Выбор категории заданий, предмета и класса</a:t>
            </a:r>
            <a:endParaRPr lang="ru-RU" sz="2800" dirty="0"/>
          </a:p>
        </p:txBody>
      </p:sp>
      <p:pic>
        <p:nvPicPr>
          <p:cNvPr id="4098" name="Picture 2" descr="C:\Users\natal\Desktop\на конкурс\ПРЕДСТАВЛЕНИЕ ОПЫТА МАЙ\электронная тетрадь\Снимоквыбор предмеи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618892"/>
            <a:ext cx="7393632" cy="43802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380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 – Выбор заданий</a:t>
            </a:r>
            <a:endParaRPr lang="ru-RU" sz="3600" dirty="0"/>
          </a:p>
        </p:txBody>
      </p:sp>
      <p:pic>
        <p:nvPicPr>
          <p:cNvPr id="5122" name="Picture 2" descr="C:\Users\natal\Desktop\на конкурс\ПРЕДСТАВЛЕНИЕ ОПЫТА МАЙ\электронная тетрадь\Снимок выбор задания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700808"/>
            <a:ext cx="7620000" cy="4333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1335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работает электронная тетрадь? </a:t>
            </a:r>
            <a:r>
              <a:rPr lang="ru-RU" sz="36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Шаг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 – Выбор упражнений</a:t>
            </a:r>
            <a:endParaRPr lang="ru-RU" sz="3600" dirty="0"/>
          </a:p>
        </p:txBody>
      </p:sp>
      <p:pic>
        <p:nvPicPr>
          <p:cNvPr id="6146" name="Picture 2" descr="C:\Users\natal\Desktop\на конкурс\ПРЕДСТАВЛЕНИЕ ОПЫТА МАЙ\электронная тетрадь\Снимок выбор упражнений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4042792" cy="2330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natal\Desktop\на конкурс\ПРЕДСТАВЛЕНИЕ ОПЫТА МАЙ\электронная тетрадь\Снимок выбор упражнений 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3429000"/>
            <a:ext cx="5572519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06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седство">
  <a:themeElements>
    <a:clrScheme name="Соседство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Стандартная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оседство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243</TotalTime>
  <Words>539</Words>
  <Application>Microsoft Office PowerPoint</Application>
  <PresentationFormat>Экран (4:3)</PresentationFormat>
  <Paragraphs>47</Paragraphs>
  <Slides>20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Соседство</vt:lpstr>
      <vt:lpstr>Acrobat Document</vt:lpstr>
      <vt:lpstr>Использование интерактивной рабочей тетради Skysmart на уроках русского языка </vt:lpstr>
      <vt:lpstr>Одна из главных целей обучения на современном этапе образования -   воспитание у обучающихся пoложительного  отнoшения и интереса к прoцессу oбучения (ФГОС)</vt:lpstr>
      <vt:lpstr> Интерактивная тетрадь Скайсмарт: </vt:lpstr>
      <vt:lpstr>Как работает электронная тетрадь? Шаг 1 – поисковик</vt:lpstr>
      <vt:lpstr>Как работает электронная тетрадь? Шаг 2 - Инструкция</vt:lpstr>
      <vt:lpstr>Как работает электронная тетрадь? Шаг 3 - Регистрация</vt:lpstr>
      <vt:lpstr>Как работает электронная тетрадь? Шаг 4 – Выбор категории заданий, предмета и класса</vt:lpstr>
      <vt:lpstr>Как работает электронная тетрадь? Шаг 5 – Выбор заданий</vt:lpstr>
      <vt:lpstr>Как работает электронная тетрадь? Шаг 6 – Выбор упражнений</vt:lpstr>
      <vt:lpstr>Как работает электронная тетрадь? Шаг 7 – Просмотр заданий</vt:lpstr>
      <vt:lpstr>Как работает электронная тетрадь? Шаг 7 – Просмотр заданий</vt:lpstr>
      <vt:lpstr>Как работает электронная тетрадь? Шаг 7 – Просмотр заданий</vt:lpstr>
      <vt:lpstr>Презентация PowerPoint</vt:lpstr>
      <vt:lpstr>Как работает электронная тетрадь? Шаг 8 – Ссылка на задание</vt:lpstr>
      <vt:lpstr>Результаты выполненного задания</vt:lpstr>
      <vt:lpstr>Тренажеры ОГЭ и ЕГЭ</vt:lpstr>
      <vt:lpstr>Варианты использования электронной тетради</vt:lpstr>
      <vt:lpstr>Варианты использования электронной тетради</vt:lpstr>
      <vt:lpstr>Преимущества использования электронной тетради Skysmart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интерактивной рабочей тетради Skysmart на уроках русского языка</dc:title>
  <dc:creator>natalya.sukhoeshkina@mail.ru</dc:creator>
  <cp:lastModifiedBy>natalya.sukhoeshkina@mail.ru</cp:lastModifiedBy>
  <cp:revision>14</cp:revision>
  <dcterms:created xsi:type="dcterms:W3CDTF">2024-05-10T13:49:07Z</dcterms:created>
  <dcterms:modified xsi:type="dcterms:W3CDTF">2024-05-18T21:11:51Z</dcterms:modified>
</cp:coreProperties>
</file>